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5"/>
  </p:notesMasterIdLst>
  <p:sldIdLst>
    <p:sldId id="426" r:id="rId2"/>
    <p:sldId id="433" r:id="rId3"/>
    <p:sldId id="487" r:id="rId4"/>
    <p:sldId id="494" r:id="rId5"/>
    <p:sldId id="493" r:id="rId6"/>
    <p:sldId id="477" r:id="rId7"/>
    <p:sldId id="429" r:id="rId8"/>
    <p:sldId id="485" r:id="rId9"/>
    <p:sldId id="491" r:id="rId10"/>
    <p:sldId id="492" r:id="rId11"/>
    <p:sldId id="489" r:id="rId12"/>
    <p:sldId id="490" r:id="rId13"/>
    <p:sldId id="434" r:id="rId14"/>
  </p:sldIdLst>
  <p:sldSz cx="9144000" cy="5143500" type="screen16x9"/>
  <p:notesSz cx="6858000" cy="9144000"/>
  <p:embeddedFontLst>
    <p:embeddedFont>
      <p:font typeface="Orly's Font 2" panose="020B0604020202020204" charset="0"/>
      <p:regular r:id="rId16"/>
    </p:embeddedFont>
    <p:embeddedFont>
      <p:font typeface="MS PGothic" panose="020B0600070205080204" pitchFamily="34" charset="-128"/>
      <p:regular r:id="rId17"/>
    </p:embeddedFont>
    <p:embeddedFont>
      <p:font typeface="Calibri" panose="020F0502020204030204" pitchFamily="34" charset="0"/>
      <p:regular r:id="rId18"/>
      <p:bold r:id="rId19"/>
      <p:italic r:id="rId20"/>
      <p:boldItalic r:id="rId21"/>
    </p:embeddedFont>
    <p:embeddedFont>
      <p:font typeface="Verdana" panose="020B0604030504040204" pitchFamily="34" charset="0"/>
      <p:regular r:id="rId22"/>
      <p:bold r:id="rId23"/>
      <p:italic r:id="rId24"/>
      <p:boldItalic r:id="rId25"/>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orrie" initials="L" lastIdx="7" clrIdx="0"/>
  <p:cmAuthor id="1" name="MARY ALTIERI"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CE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25" autoAdjust="0"/>
    <p:restoredTop sz="85847" autoAdjust="0"/>
  </p:normalViewPr>
  <p:slideViewPr>
    <p:cSldViewPr>
      <p:cViewPr>
        <p:scale>
          <a:sx n="70" d="100"/>
          <a:sy n="70" d="100"/>
        </p:scale>
        <p:origin x="-72" y="-120"/>
      </p:cViewPr>
      <p:guideLst>
        <p:guide orient="horz" pos="1332"/>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howGuides="1">
      <p:cViewPr varScale="1">
        <p:scale>
          <a:sx n="50" d="100"/>
          <a:sy n="50" d="100"/>
        </p:scale>
        <p:origin x="-2934" y="-102"/>
      </p:cViewPr>
      <p:guideLst>
        <p:guide orient="horz" pos="2880"/>
        <p:guide pos="2160"/>
      </p:guideLst>
    </p:cSldViewPr>
  </p:notes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dirty="0"/>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5"/>
                </a:solidFill>
              </a:rPr>
              <a:t>How do you use a line to add?</a:t>
            </a:r>
          </a:p>
          <a:p>
            <a:endParaRPr lang="en-US" b="1"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dirty="0"/>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Remember that number lines can show any range of numbers, this number line shows the numbers from 30 to 60. We are going to start by finding our first addend 40 on the number line. We can decompose our second addend 15 into 10 and 5. First add the 10 to the 40 and arrive at 50. Now we have the 5 left to add. We can either count by ones 5 times or skip count from 50 by 5s to get our sum of 55. Remember that a sum is the answer to an additional equation – Amanda hula hooped 55 times. </a:t>
            </a:r>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ctr">
              <a:buFont typeface="Wingdings" pitchFamily="2" charset="2"/>
              <a:buNone/>
            </a:pPr>
            <a:r>
              <a:rPr lang="en-US" sz="1200" dirty="0" smtClean="0">
                <a:solidFill>
                  <a:schemeClr val="accent1"/>
                </a:solidFill>
                <a:latin typeface="Orly's Font 2" pitchFamily="66" charset="0"/>
              </a:rPr>
              <a:t>There were 34 school buses in the parking lot. 28 buses came back at the end of the day. How many buses are in the lot now ?</a:t>
            </a:r>
          </a:p>
        </p:txBody>
      </p:sp>
      <p:sp>
        <p:nvSpPr>
          <p:cNvPr id="4" name="Slide Number Placeholder 3"/>
          <p:cNvSpPr>
            <a:spLocks noGrp="1"/>
          </p:cNvSpPr>
          <p:nvPr>
            <p:ph type="sldNum" sz="quarter" idx="10"/>
          </p:nvPr>
        </p:nvSpPr>
        <p:spPr/>
        <p:txBody>
          <a:bodyPr/>
          <a:lstStyle/>
          <a:p>
            <a:fld id="{5AFCE615-EFDB-420A-87DA-FB6ECB7719F7}" type="slidenum">
              <a:rPr lang="en-US" smtClean="0"/>
              <a:t>11</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We are going to start by this time by decomposing both addends into tens and ones. 34 can be decomposed into 30 and 4 while 28 can be decomposed into 20 and 8. First we will locate the 30 on the number line and then add the 20, this number line shows 30 to 60. Then we can add either the remaining 4 or 8, I like to start with the larger number to have less to add later on. 50 + 8 = 58. To add the remaining 4 we will need to take closer look at the number line. Notice how the number line starts at 58 and ends at 68 – number lines can start anywhere. We will start at our 58 and add our remaining 4. 34 + 28 = 53</a:t>
            </a:r>
          </a:p>
        </p:txBody>
      </p:sp>
      <p:sp>
        <p:nvSpPr>
          <p:cNvPr id="4" name="Slide Number Placeholder 3"/>
          <p:cNvSpPr>
            <a:spLocks noGrp="1"/>
          </p:cNvSpPr>
          <p:nvPr>
            <p:ph type="sldNum" sz="quarter" idx="10"/>
          </p:nvPr>
        </p:nvSpPr>
        <p:spPr/>
        <p:txBody>
          <a:bodyPr/>
          <a:lstStyle/>
          <a:p>
            <a:fld id="{5AFCE615-EFDB-420A-87DA-FB6ECB7719F7}" type="slidenum">
              <a:rPr lang="en-US" smtClean="0"/>
              <a:t>12</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5"/>
                </a:solidFill>
                <a:latin typeface="Orly's Font 2" pitchFamily="66" charset="0"/>
                <a:ea typeface="Verdana" pitchFamily="34" charset="0"/>
                <a:cs typeface="Verdana" pitchFamily="34" charset="0"/>
              </a:rPr>
              <a:t>In this lesson you </a:t>
            </a:r>
            <a:r>
              <a:rPr lang="en-US" sz="1200" smtClean="0">
                <a:solidFill>
                  <a:schemeClr val="accent5"/>
                </a:solidFill>
                <a:latin typeface="Orly's Font 2" pitchFamily="66" charset="0"/>
                <a:ea typeface="Verdana" pitchFamily="34" charset="0"/>
                <a:cs typeface="Verdana" pitchFamily="34" charset="0"/>
              </a:rPr>
              <a:t>learned how to add </a:t>
            </a:r>
            <a:r>
              <a:rPr lang="en-US" sz="1200" dirty="0" smtClean="0">
                <a:solidFill>
                  <a:schemeClr val="accent1"/>
                </a:solidFill>
                <a:latin typeface="Orly's Font 2" pitchFamily="66" charset="0"/>
                <a:ea typeface="Verdana" pitchFamily="34" charset="0"/>
                <a:cs typeface="Verdana" pitchFamily="34" charset="0"/>
              </a:rPr>
              <a:t>by using a number line.</a:t>
            </a:r>
            <a:r>
              <a:rPr lang="en-US" sz="1200" baseline="0" dirty="0" smtClean="0">
                <a:solidFill>
                  <a:schemeClr val="accent1"/>
                </a:solidFill>
                <a:latin typeface="Orly's Font 2" pitchFamily="66" charset="0"/>
                <a:ea typeface="Verdana" pitchFamily="34" charset="0"/>
                <a:cs typeface="Verdana" pitchFamily="34" charset="0"/>
              </a:rPr>
              <a:t> </a:t>
            </a:r>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13</a:t>
            </a:fld>
            <a:endParaRPr lang="en-US" dirty="0"/>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Objective: In this lesson you will learn how to</a:t>
            </a:r>
            <a:r>
              <a:rPr lang="en-US" baseline="0" dirty="0" smtClean="0"/>
              <a:t> add by using a number line.</a:t>
            </a:r>
            <a:endParaRPr lang="en-US" strike="sngStrike"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dirty="0"/>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Let’s Review: Decomposing</a:t>
            </a:r>
            <a:r>
              <a:rPr lang="en-US" baseline="0" dirty="0" smtClean="0"/>
              <a:t> is taking apart a number. 5 can be decomposed  into 4 ones and 1 one; 23 can be decomposed into 20 and 3.</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i="1"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arrows at the ends of this number line show that the number line goes on forever in both directions.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dirty="0"/>
          </a:p>
        </p:txBody>
      </p:sp>
    </p:spTree>
    <p:extLst>
      <p:ext uri="{BB962C8B-B14F-4D97-AF65-F5344CB8AC3E}">
        <p14:creationId xmlns:p14="http://schemas.microsoft.com/office/powerpoint/2010/main" val="3050733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Number</a:t>
            </a:r>
            <a:r>
              <a:rPr lang="en-US" baseline="0" dirty="0" smtClean="0"/>
              <a:t> lines can show any range of numbers. This number line shows 0-30. This one shows 15 to 45 and this one shows 56 to 86. I am sure that you have seen number lines that are longer than these, that is because number lines can be as long or short as we need them to be.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dirty="0"/>
          </a:p>
        </p:txBody>
      </p:sp>
    </p:spTree>
    <p:extLst>
      <p:ext uri="{BB962C8B-B14F-4D97-AF65-F5344CB8AC3E}">
        <p14:creationId xmlns:p14="http://schemas.microsoft.com/office/powerpoint/2010/main" val="2043484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There</a:t>
            </a:r>
            <a:r>
              <a:rPr lang="en-US" baseline="0" dirty="0" smtClean="0"/>
              <a:t> are many ways to count on a number line. You can count by 1s, 30 to 31  2s, 40 to 42 5s,55 to 60 10s  40 to 50 – by any number!</a:t>
            </a:r>
            <a:endParaRPr lang="en-US" sz="1200" dirty="0" smtClean="0">
              <a:solidFill>
                <a:schemeClr val="accent1"/>
              </a:solidFill>
              <a:latin typeface="Orly's Font 2" pitchFamily="66" charset="0"/>
            </a:endParaRP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dirty="0"/>
          </a:p>
        </p:txBody>
      </p:sp>
    </p:spTree>
    <p:extLst>
      <p:ext uri="{BB962C8B-B14F-4D97-AF65-F5344CB8AC3E}">
        <p14:creationId xmlns:p14="http://schemas.microsoft.com/office/powerpoint/2010/main" val="166981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Here is an example of a number line. Notice that the only numbers that you “see” on this line are 0 – 10 – 20 and 30. These are not the only numbers on this line. If we take just one section of this number  </a:t>
            </a:r>
            <a:r>
              <a:rPr lang="en-US" b="0" baseline="0" dirty="0" smtClean="0"/>
              <a:t>line we will see that there are other numbers</a:t>
            </a:r>
            <a:r>
              <a:rPr lang="en-US" baseline="0" dirty="0" smtClean="0"/>
              <a:t>. Here is just a section of 10 to 20. Notice that we can see all the numbers. </a:t>
            </a:r>
            <a:r>
              <a:rPr lang="en-US" strike="noStrike" baseline="0" dirty="0" smtClean="0"/>
              <a:t>The </a:t>
            </a:r>
            <a:r>
              <a:rPr lang="en-US" b="0" i="0" u="none" strike="noStrike" baseline="0" dirty="0" smtClean="0"/>
              <a:t>distance between the tick marks represent one, not the tick marks themselves. There are even smaller numbers between each number that you will learn about soon. </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Numbers increase as you move right on the number line. Numbers decrease as you move left on the number line.</a:t>
            </a:r>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dirty="0"/>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buFont typeface="Wingdings" pitchFamily="2" charset="2"/>
              <a:buNone/>
            </a:pPr>
            <a:r>
              <a:rPr lang="en-US" sz="1200" dirty="0" smtClean="0">
                <a:solidFill>
                  <a:schemeClr val="accent1"/>
                </a:solidFill>
                <a:latin typeface="Orly's Font 2" pitchFamily="66" charset="0"/>
              </a:rPr>
              <a:t>Amanda hula-hoops</a:t>
            </a:r>
            <a:r>
              <a:rPr lang="en-US" sz="1200" baseline="0" dirty="0" smtClean="0">
                <a:solidFill>
                  <a:schemeClr val="accent1"/>
                </a:solidFill>
                <a:latin typeface="Orly's Font 2" pitchFamily="66" charset="0"/>
              </a:rPr>
              <a:t> 40 times. She then hula hoops 15 more times. How many total times does she hula hoop?</a:t>
            </a:r>
            <a:endParaRPr lang="en-US" sz="1200" dirty="0" smtClean="0">
              <a:solidFill>
                <a:schemeClr val="accent1"/>
              </a:solidFill>
              <a:latin typeface="Orly's Font 2" pitchFamily="66" charset="0"/>
            </a:endParaRPr>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dirty="0"/>
          </a:p>
        </p:txBody>
      </p:sp>
    </p:spTree>
    <p:extLst>
      <p:ext uri="{BB962C8B-B14F-4D97-AF65-F5344CB8AC3E}">
        <p14:creationId xmlns:p14="http://schemas.microsoft.com/office/powerpoint/2010/main" val="2226989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473952" y="1657350"/>
            <a:ext cx="6172200" cy="523220"/>
          </a:xfrm>
        </p:spPr>
        <p:txBody>
          <a:bodyPr wrap="square">
            <a:spAutoFit/>
          </a:bodyPr>
          <a:lstStyle/>
          <a:p>
            <a:pPr marL="0" indent="0" algn="ctr">
              <a:buNone/>
            </a:pPr>
            <a:r>
              <a:rPr lang="en-US" sz="2800" dirty="0" smtClean="0">
                <a:solidFill>
                  <a:schemeClr val="accent5"/>
                </a:solidFill>
              </a:rPr>
              <a:t>How do you use a line to add?</a:t>
            </a:r>
            <a:endParaRPr lang="en-US" sz="2800" dirty="0">
              <a:solidFill>
                <a:schemeClr val="accent5"/>
              </a:solidFill>
            </a:endParaRPr>
          </a:p>
        </p:txBody>
      </p:sp>
      <p:cxnSp>
        <p:nvCxnSpPr>
          <p:cNvPr id="4" name="Straight Connector 3"/>
          <p:cNvCxnSpPr/>
          <p:nvPr/>
        </p:nvCxnSpPr>
        <p:spPr>
          <a:xfrm>
            <a:off x="0" y="3006770"/>
            <a:ext cx="9144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902570" y="927190"/>
            <a:ext cx="3771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40 + 15 = </a:t>
            </a:r>
          </a:p>
        </p:txBody>
      </p:sp>
      <p:grpSp>
        <p:nvGrpSpPr>
          <p:cNvPr id="13" name="Group 12"/>
          <p:cNvGrpSpPr/>
          <p:nvPr/>
        </p:nvGrpSpPr>
        <p:grpSpPr>
          <a:xfrm>
            <a:off x="1028700" y="2888743"/>
            <a:ext cx="7086600" cy="718392"/>
            <a:chOff x="1009936" y="2686050"/>
            <a:chExt cx="7086600" cy="718392"/>
          </a:xfrm>
        </p:grpSpPr>
        <p:grpSp>
          <p:nvGrpSpPr>
            <p:cNvPr id="14" name="Group 13"/>
            <p:cNvGrpSpPr/>
            <p:nvPr/>
          </p:nvGrpSpPr>
          <p:grpSpPr>
            <a:xfrm>
              <a:off x="1009936" y="2686050"/>
              <a:ext cx="7086600" cy="252473"/>
              <a:chOff x="838200" y="3526308"/>
              <a:chExt cx="7086600" cy="252473"/>
            </a:xfrm>
          </p:grpSpPr>
          <p:grpSp>
            <p:nvGrpSpPr>
              <p:cNvPr id="19" name="Group 18"/>
              <p:cNvGrpSpPr/>
              <p:nvPr/>
            </p:nvGrpSpPr>
            <p:grpSpPr>
              <a:xfrm>
                <a:off x="838200" y="3577593"/>
                <a:ext cx="7086600" cy="134303"/>
                <a:chOff x="838200" y="3577593"/>
                <a:chExt cx="7086600" cy="134303"/>
              </a:xfrm>
            </p:grpSpPr>
            <p:sp>
              <p:nvSpPr>
                <p:cNvPr id="51" name="Oval 50"/>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2" name="Oval 51"/>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3" name="Oval 52"/>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4" name="Oval 53"/>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55" name="Straight Arrow Connector 54"/>
                <p:cNvCxnSpPr/>
                <p:nvPr/>
              </p:nvCxnSpPr>
              <p:spPr bwMode="auto">
                <a:xfrm>
                  <a:off x="838200" y="3641887"/>
                  <a:ext cx="708660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20" name="Straight Connector 19"/>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1338878" y="2939282"/>
              <a:ext cx="770187"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30</a:t>
              </a:r>
            </a:p>
          </p:txBody>
        </p:sp>
        <p:sp>
          <p:nvSpPr>
            <p:cNvPr id="16" name="TextBox 15"/>
            <p:cNvSpPr txBox="1"/>
            <p:nvPr/>
          </p:nvSpPr>
          <p:spPr>
            <a:xfrm>
              <a:off x="3374314" y="2942777"/>
              <a:ext cx="727413"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40</a:t>
              </a:r>
            </a:p>
          </p:txBody>
        </p:sp>
        <p:sp>
          <p:nvSpPr>
            <p:cNvPr id="17" name="TextBox 16"/>
            <p:cNvSpPr txBox="1"/>
            <p:nvPr/>
          </p:nvSpPr>
          <p:spPr>
            <a:xfrm>
              <a:off x="5271719" y="2914916"/>
              <a:ext cx="68772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50</a:t>
              </a:r>
            </a:p>
          </p:txBody>
        </p:sp>
        <p:sp>
          <p:nvSpPr>
            <p:cNvPr id="18" name="TextBox 17"/>
            <p:cNvSpPr txBox="1"/>
            <p:nvPr/>
          </p:nvSpPr>
          <p:spPr>
            <a:xfrm>
              <a:off x="7270062" y="2900703"/>
              <a:ext cx="68772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60</a:t>
              </a:r>
            </a:p>
          </p:txBody>
        </p:sp>
      </p:grpSp>
      <p:sp>
        <p:nvSpPr>
          <p:cNvPr id="87" name="Oval 86"/>
          <p:cNvSpPr/>
          <p:nvPr/>
        </p:nvSpPr>
        <p:spPr>
          <a:xfrm>
            <a:off x="3381322" y="3114967"/>
            <a:ext cx="559473" cy="478519"/>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cxnSp>
        <p:nvCxnSpPr>
          <p:cNvPr id="60" name="Straight Arrow Connector 59"/>
          <p:cNvCxnSpPr/>
          <p:nvPr/>
        </p:nvCxnSpPr>
        <p:spPr>
          <a:xfrm flipH="1">
            <a:off x="4608162" y="1329002"/>
            <a:ext cx="377190" cy="451460"/>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5069512" y="1303978"/>
            <a:ext cx="343677" cy="451460"/>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4230846" y="1796669"/>
            <a:ext cx="637802" cy="523220"/>
          </a:xfrm>
          <a:prstGeom prst="rect">
            <a:avLst/>
          </a:prstGeom>
          <a:noFill/>
        </p:spPr>
        <p:txBody>
          <a:bodyPr wrap="square" rtlCol="0">
            <a:spAutoFit/>
          </a:bodyPr>
          <a:lstStyle/>
          <a:p>
            <a:r>
              <a:rPr lang="en-US" sz="2800" dirty="0" smtClean="0">
                <a:solidFill>
                  <a:schemeClr val="accent5"/>
                </a:solidFill>
                <a:latin typeface="Orly's Font 2" pitchFamily="66" charset="0"/>
                <a:ea typeface="Verdana" pitchFamily="34" charset="0"/>
                <a:cs typeface="Verdana" pitchFamily="34" charset="0"/>
              </a:rPr>
              <a:t>10</a:t>
            </a:r>
          </a:p>
        </p:txBody>
      </p:sp>
      <p:sp>
        <p:nvSpPr>
          <p:cNvPr id="63" name="TextBox 62"/>
          <p:cNvSpPr txBox="1"/>
          <p:nvPr/>
        </p:nvSpPr>
        <p:spPr>
          <a:xfrm>
            <a:off x="5291286" y="1793820"/>
            <a:ext cx="637802" cy="523220"/>
          </a:xfrm>
          <a:prstGeom prst="rect">
            <a:avLst/>
          </a:prstGeom>
          <a:noFill/>
        </p:spPr>
        <p:txBody>
          <a:bodyPr wrap="square" rtlCol="0">
            <a:spAutoFit/>
          </a:bodyPr>
          <a:lstStyle/>
          <a:p>
            <a:r>
              <a:rPr lang="en-US" sz="2800" dirty="0" smtClean="0">
                <a:solidFill>
                  <a:schemeClr val="accent5"/>
                </a:solidFill>
                <a:latin typeface="Orly's Font 2" pitchFamily="66" charset="0"/>
                <a:ea typeface="Verdana" pitchFamily="34" charset="0"/>
                <a:cs typeface="Verdana" pitchFamily="34" charset="0"/>
              </a:rPr>
              <a:t>5</a:t>
            </a:r>
          </a:p>
        </p:txBody>
      </p:sp>
      <p:pic>
        <p:nvPicPr>
          <p:cNvPr id="64" name="Picture 63"/>
          <p:cNvPicPr>
            <a:picLocks noChangeAspect="1"/>
          </p:cNvPicPr>
          <p:nvPr/>
        </p:nvPicPr>
        <p:blipFill rotWithShape="1">
          <a:blip r:embed="rId3">
            <a:extLst>
              <a:ext uri="{BEBA8EAE-BF5A-486C-A8C5-ECC9F3942E4B}">
                <a14:imgProps xmlns:a14="http://schemas.microsoft.com/office/drawing/2010/main">
                  <a14:imgLayer r:embed="rId4">
                    <a14:imgEffect>
                      <a14:backgroundRemoval t="30876" b="43947" l="53853" r="60113"/>
                    </a14:imgEffect>
                  </a14:imgLayer>
                </a14:imgProps>
              </a:ext>
              <a:ext uri="{28A0092B-C50C-407E-A947-70E740481C1C}">
                <a14:useLocalDpi xmlns:a14="http://schemas.microsoft.com/office/drawing/2010/main" val="0"/>
              </a:ext>
            </a:extLst>
          </a:blip>
          <a:srcRect l="53070" t="29242" r="39104" b="54419"/>
          <a:stretch/>
        </p:blipFill>
        <p:spPr>
          <a:xfrm>
            <a:off x="3908642" y="700109"/>
            <a:ext cx="715711" cy="750301"/>
          </a:xfrm>
          <a:prstGeom prst="rect">
            <a:avLst/>
          </a:prstGeom>
          <a:noFill/>
          <a:ln>
            <a:noFill/>
          </a:ln>
        </p:spPr>
      </p:pic>
      <p:pic>
        <p:nvPicPr>
          <p:cNvPr id="65" name="Picture 64"/>
          <p:cNvPicPr>
            <a:picLocks noChangeAspect="1"/>
          </p:cNvPicPr>
          <p:nvPr/>
        </p:nvPicPr>
        <p:blipFill rotWithShape="1">
          <a:blip r:embed="rId3">
            <a:extLst>
              <a:ext uri="{BEBA8EAE-BF5A-486C-A8C5-ECC9F3942E4B}">
                <a14:imgProps xmlns:a14="http://schemas.microsoft.com/office/drawing/2010/main">
                  <a14:imgLayer r:embed="rId4">
                    <a14:imgEffect>
                      <a14:backgroundRemoval t="30876" b="43947" l="53853" r="60113"/>
                    </a14:imgEffect>
                  </a14:imgLayer>
                </a14:imgProps>
              </a:ext>
              <a:ext uri="{28A0092B-C50C-407E-A947-70E740481C1C}">
                <a14:useLocalDpi xmlns:a14="http://schemas.microsoft.com/office/drawing/2010/main" val="0"/>
              </a:ext>
            </a:extLst>
          </a:blip>
          <a:srcRect l="53070" t="29242" r="39104" b="54419"/>
          <a:stretch/>
        </p:blipFill>
        <p:spPr>
          <a:xfrm>
            <a:off x="4762628" y="596421"/>
            <a:ext cx="715711" cy="750301"/>
          </a:xfrm>
          <a:prstGeom prst="rect">
            <a:avLst/>
          </a:prstGeom>
          <a:noFill/>
          <a:ln>
            <a:noFill/>
          </a:ln>
        </p:spPr>
      </p:pic>
      <p:sp>
        <p:nvSpPr>
          <p:cNvPr id="66" name="Curved Down Arrow 65"/>
          <p:cNvSpPr/>
          <p:nvPr/>
        </p:nvSpPr>
        <p:spPr>
          <a:xfrm>
            <a:off x="3625220" y="2494406"/>
            <a:ext cx="2009578" cy="4103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67" name="Picture 66"/>
          <p:cNvPicPr>
            <a:picLocks noChangeAspect="1"/>
          </p:cNvPicPr>
          <p:nvPr/>
        </p:nvPicPr>
        <p:blipFill rotWithShape="1">
          <a:blip r:embed="rId3">
            <a:extLst>
              <a:ext uri="{BEBA8EAE-BF5A-486C-A8C5-ECC9F3942E4B}">
                <a14:imgProps xmlns:a14="http://schemas.microsoft.com/office/drawing/2010/main">
                  <a14:imgLayer r:embed="rId4">
                    <a14:imgEffect>
                      <a14:backgroundRemoval t="30876" b="43947" l="53853" r="60113"/>
                    </a14:imgEffect>
                  </a14:imgLayer>
                </a14:imgProps>
              </a:ext>
              <a:ext uri="{28A0092B-C50C-407E-A947-70E740481C1C}">
                <a14:useLocalDpi xmlns:a14="http://schemas.microsoft.com/office/drawing/2010/main" val="0"/>
              </a:ext>
            </a:extLst>
          </a:blip>
          <a:srcRect l="53070" t="29242" r="39104" b="54419"/>
          <a:stretch/>
        </p:blipFill>
        <p:spPr>
          <a:xfrm>
            <a:off x="4199317" y="1566739"/>
            <a:ext cx="715711" cy="750301"/>
          </a:xfrm>
          <a:prstGeom prst="rect">
            <a:avLst/>
          </a:prstGeom>
          <a:noFill/>
          <a:ln>
            <a:noFill/>
          </a:ln>
        </p:spPr>
      </p:pic>
      <p:sp>
        <p:nvSpPr>
          <p:cNvPr id="68" name="Curved Down Arrow 67"/>
          <p:cNvSpPr/>
          <p:nvPr/>
        </p:nvSpPr>
        <p:spPr>
          <a:xfrm>
            <a:off x="5557184" y="2526246"/>
            <a:ext cx="280683"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9" name="Curved Down Arrow 68"/>
          <p:cNvSpPr/>
          <p:nvPr/>
        </p:nvSpPr>
        <p:spPr>
          <a:xfrm>
            <a:off x="5791472" y="2526246"/>
            <a:ext cx="280683"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0" name="Curved Down Arrow 69"/>
          <p:cNvSpPr/>
          <p:nvPr/>
        </p:nvSpPr>
        <p:spPr>
          <a:xfrm>
            <a:off x="5984816" y="2526246"/>
            <a:ext cx="280683"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1" name="Curved Down Arrow 70"/>
          <p:cNvSpPr/>
          <p:nvPr/>
        </p:nvSpPr>
        <p:spPr>
          <a:xfrm>
            <a:off x="6164512" y="2526246"/>
            <a:ext cx="280683"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2" name="Curved Down Arrow 71"/>
          <p:cNvSpPr/>
          <p:nvPr/>
        </p:nvSpPr>
        <p:spPr>
          <a:xfrm>
            <a:off x="6341936" y="2526246"/>
            <a:ext cx="280683"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 name="TextBox 72"/>
          <p:cNvSpPr txBox="1"/>
          <p:nvPr/>
        </p:nvSpPr>
        <p:spPr>
          <a:xfrm>
            <a:off x="6275411" y="3119881"/>
            <a:ext cx="68772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55</a:t>
            </a:r>
          </a:p>
        </p:txBody>
      </p:sp>
      <p:sp>
        <p:nvSpPr>
          <p:cNvPr id="74" name="Oval 73"/>
          <p:cNvSpPr/>
          <p:nvPr/>
        </p:nvSpPr>
        <p:spPr>
          <a:xfrm>
            <a:off x="5291429" y="3090716"/>
            <a:ext cx="559473" cy="478519"/>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75" name="Oval 74"/>
          <p:cNvSpPr/>
          <p:nvPr/>
        </p:nvSpPr>
        <p:spPr>
          <a:xfrm>
            <a:off x="6275411" y="3063373"/>
            <a:ext cx="559473" cy="478519"/>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76" name="Curved Down Arrow 75"/>
          <p:cNvSpPr/>
          <p:nvPr/>
        </p:nvSpPr>
        <p:spPr>
          <a:xfrm>
            <a:off x="5550358" y="2593929"/>
            <a:ext cx="1072261" cy="4103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 name="TextBox 1"/>
          <p:cNvSpPr txBox="1"/>
          <p:nvPr/>
        </p:nvSpPr>
        <p:spPr>
          <a:xfrm>
            <a:off x="5555418" y="890250"/>
            <a:ext cx="818849" cy="523220"/>
          </a:xfrm>
          <a:prstGeom prst="rect">
            <a:avLst/>
          </a:prstGeom>
          <a:noFill/>
        </p:spPr>
        <p:txBody>
          <a:bodyPr wrap="square" rtlCol="0">
            <a:spAutoFit/>
          </a:bodyPr>
          <a:lstStyle/>
          <a:p>
            <a:r>
              <a:rPr lang="en-US" sz="2800" dirty="0" smtClean="0">
                <a:solidFill>
                  <a:schemeClr val="accent3"/>
                </a:solidFill>
                <a:latin typeface="Orly's Font 2" pitchFamily="66" charset="0"/>
                <a:ea typeface="Verdana" pitchFamily="34" charset="0"/>
                <a:cs typeface="Verdana" pitchFamily="34" charset="0"/>
              </a:rPr>
              <a:t>55</a:t>
            </a:r>
          </a:p>
        </p:txBody>
      </p:sp>
      <p:sp>
        <p:nvSpPr>
          <p:cNvPr id="77" name="Curved Down Arrow 76"/>
          <p:cNvSpPr/>
          <p:nvPr/>
        </p:nvSpPr>
        <p:spPr>
          <a:xfrm>
            <a:off x="-342900" y="2526246"/>
            <a:ext cx="4096272" cy="4103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2337365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7"/>
                                        </p:tgtEl>
                                        <p:attrNameLst>
                                          <p:attrName>style.visibility</p:attrName>
                                        </p:attrNameLst>
                                      </p:cBhvr>
                                      <p:to>
                                        <p:strVal val="visible"/>
                                      </p:to>
                                    </p:set>
                                    <p:animEffect transition="in" filter="wipe(left)">
                                      <p:cBhvr>
                                        <p:cTn id="14" dur="500"/>
                                        <p:tgtEl>
                                          <p:spTgt spid="7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fade">
                                      <p:cBhvr>
                                        <p:cTn id="19" dur="500"/>
                                        <p:tgtEl>
                                          <p:spTgt spid="87"/>
                                        </p:tgtEl>
                                      </p:cBhvr>
                                    </p:animEffect>
                                  </p:childTnLst>
                                </p:cTn>
                              </p:par>
                              <p:par>
                                <p:cTn id="20" presetID="10" presetClass="entr" presetSubtype="0" fill="hold" nodeType="with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500"/>
                                        <p:tgtEl>
                                          <p:spTgt spid="6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childTnLst>
                          </p:cTn>
                        </p:par>
                        <p:par>
                          <p:cTn id="28" fill="hold">
                            <p:stCondLst>
                              <p:cond delay="500"/>
                            </p:stCondLst>
                            <p:childTnLst>
                              <p:par>
                                <p:cTn id="29" presetID="1" presetClass="entr" presetSubtype="0" fill="hold" grpId="0" nodeType="afterEffect">
                                  <p:stCondLst>
                                    <p:cond delay="0"/>
                                  </p:stCondLst>
                                  <p:iterate type="lt">
                                    <p:tmAbs val="80"/>
                                  </p:iterate>
                                  <p:childTnLst>
                                    <p:set>
                                      <p:cBhvr>
                                        <p:cTn id="30" dur="1" fill="hold">
                                          <p:stCondLst>
                                            <p:cond delay="0"/>
                                          </p:stCondLst>
                                        </p:cTn>
                                        <p:tgtEl>
                                          <p:spTgt spid="6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fade">
                                      <p:cBhvr>
                                        <p:cTn id="35" dur="500"/>
                                        <p:tgtEl>
                                          <p:spTgt spid="61"/>
                                        </p:tgtEl>
                                      </p:cBhvr>
                                    </p:animEffect>
                                  </p:childTnLst>
                                </p:cTn>
                              </p:par>
                            </p:childTnLst>
                          </p:cTn>
                        </p:par>
                        <p:par>
                          <p:cTn id="36" fill="hold">
                            <p:stCondLst>
                              <p:cond delay="500"/>
                            </p:stCondLst>
                            <p:childTnLst>
                              <p:par>
                                <p:cTn id="37" presetID="1" presetClass="entr" presetSubtype="0"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childTnLst>
                                </p:cTn>
                              </p:par>
                              <p:par>
                                <p:cTn id="39" presetID="10" presetClass="entr" presetSubtype="0" fill="hold" nodeType="with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500"/>
                                        <p:tgtEl>
                                          <p:spTgt spid="6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1" nodeType="clickEffect">
                                  <p:stCondLst>
                                    <p:cond delay="0"/>
                                  </p:stCondLst>
                                  <p:childTnLst>
                                    <p:animEffect transition="out" filter="fade">
                                      <p:cBhvr>
                                        <p:cTn id="45" dur="500"/>
                                        <p:tgtEl>
                                          <p:spTgt spid="87"/>
                                        </p:tgtEl>
                                      </p:cBhvr>
                                    </p:animEffect>
                                    <p:set>
                                      <p:cBhvr>
                                        <p:cTn id="46" dur="1" fill="hold">
                                          <p:stCondLst>
                                            <p:cond delay="499"/>
                                          </p:stCondLst>
                                        </p:cTn>
                                        <p:tgtEl>
                                          <p:spTgt spid="87"/>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wipe(left)">
                                      <p:cBhvr>
                                        <p:cTn id="51" dur="500"/>
                                        <p:tgtEl>
                                          <p:spTgt spid="6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500"/>
                                        <p:tgtEl>
                                          <p:spTgt spid="74"/>
                                        </p:tgtEl>
                                      </p:cBhvr>
                                    </p:animEffect>
                                  </p:childTnLst>
                                </p:cTn>
                              </p:par>
                              <p:par>
                                <p:cTn id="55" presetID="10" presetClass="entr" presetSubtype="0" fill="hold"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500"/>
                                        <p:tgtEl>
                                          <p:spTgt spid="6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wipe(left)">
                                      <p:cBhvr>
                                        <p:cTn id="62" dur="500"/>
                                        <p:tgtEl>
                                          <p:spTgt spid="68"/>
                                        </p:tgtEl>
                                      </p:cBhvr>
                                    </p:animEffect>
                                  </p:childTnLst>
                                </p:cTn>
                              </p:par>
                            </p:childTnLst>
                          </p:cTn>
                        </p:par>
                        <p:par>
                          <p:cTn id="63" fill="hold">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wipe(left)">
                                      <p:cBhvr>
                                        <p:cTn id="66" dur="500"/>
                                        <p:tgtEl>
                                          <p:spTgt spid="69"/>
                                        </p:tgtEl>
                                      </p:cBhvr>
                                    </p:animEffect>
                                  </p:childTnLst>
                                </p:cTn>
                              </p:par>
                            </p:childTnLst>
                          </p:cTn>
                        </p:par>
                        <p:par>
                          <p:cTn id="67" fill="hold">
                            <p:stCondLst>
                              <p:cond delay="1000"/>
                            </p:stCondLst>
                            <p:childTnLst>
                              <p:par>
                                <p:cTn id="68" presetID="22" presetClass="entr" presetSubtype="8" fill="hold" grpId="0" nodeType="after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wipe(left)">
                                      <p:cBhvr>
                                        <p:cTn id="70" dur="500"/>
                                        <p:tgtEl>
                                          <p:spTgt spid="70"/>
                                        </p:tgtEl>
                                      </p:cBhvr>
                                    </p:animEffect>
                                  </p:childTnLst>
                                </p:cTn>
                              </p:par>
                            </p:childTnLst>
                          </p:cTn>
                        </p:par>
                        <p:par>
                          <p:cTn id="71" fill="hold">
                            <p:stCondLst>
                              <p:cond delay="1500"/>
                            </p:stCondLst>
                            <p:childTnLst>
                              <p:par>
                                <p:cTn id="72" presetID="22" presetClass="entr" presetSubtype="8" fill="hold" grpId="0" nodeType="afterEffect">
                                  <p:stCondLst>
                                    <p:cond delay="0"/>
                                  </p:stCondLst>
                                  <p:childTnLst>
                                    <p:set>
                                      <p:cBhvr>
                                        <p:cTn id="73" dur="1" fill="hold">
                                          <p:stCondLst>
                                            <p:cond delay="0"/>
                                          </p:stCondLst>
                                        </p:cTn>
                                        <p:tgtEl>
                                          <p:spTgt spid="71"/>
                                        </p:tgtEl>
                                        <p:attrNameLst>
                                          <p:attrName>style.visibility</p:attrName>
                                        </p:attrNameLst>
                                      </p:cBhvr>
                                      <p:to>
                                        <p:strVal val="visible"/>
                                      </p:to>
                                    </p:set>
                                    <p:animEffect transition="in" filter="wipe(left)">
                                      <p:cBhvr>
                                        <p:cTn id="74" dur="500"/>
                                        <p:tgtEl>
                                          <p:spTgt spid="71"/>
                                        </p:tgtEl>
                                      </p:cBhvr>
                                    </p:animEffect>
                                  </p:childTnLst>
                                </p:cTn>
                              </p:par>
                            </p:childTnLst>
                          </p:cTn>
                        </p:par>
                        <p:par>
                          <p:cTn id="75" fill="hold">
                            <p:stCondLst>
                              <p:cond delay="2000"/>
                            </p:stCondLst>
                            <p:childTnLst>
                              <p:par>
                                <p:cTn id="76" presetID="22" presetClass="entr" presetSubtype="8" fill="hold" grpId="0" nodeType="afterEffect">
                                  <p:stCondLst>
                                    <p:cond delay="0"/>
                                  </p:stCondLst>
                                  <p:childTnLst>
                                    <p:set>
                                      <p:cBhvr>
                                        <p:cTn id="77" dur="1" fill="hold">
                                          <p:stCondLst>
                                            <p:cond delay="0"/>
                                          </p:stCondLst>
                                        </p:cTn>
                                        <p:tgtEl>
                                          <p:spTgt spid="72"/>
                                        </p:tgtEl>
                                        <p:attrNameLst>
                                          <p:attrName>style.visibility</p:attrName>
                                        </p:attrNameLst>
                                      </p:cBhvr>
                                      <p:to>
                                        <p:strVal val="visible"/>
                                      </p:to>
                                    </p:set>
                                    <p:animEffect transition="in" filter="wipe(left)">
                                      <p:cBhvr>
                                        <p:cTn id="78" dur="500"/>
                                        <p:tgtEl>
                                          <p:spTgt spid="72"/>
                                        </p:tgtEl>
                                      </p:cBhvr>
                                    </p:animEffec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iterate type="lt">
                                    <p:tmAbs val="80"/>
                                  </p:iterate>
                                  <p:childTnLst>
                                    <p:set>
                                      <p:cBhvr>
                                        <p:cTn id="82" dur="1" fill="hold">
                                          <p:stCondLst>
                                            <p:cond delay="0"/>
                                          </p:stCondLst>
                                        </p:cTn>
                                        <p:tgtEl>
                                          <p:spTgt spid="73">
                                            <p:txEl>
                                              <p:pRg st="0" end="0"/>
                                            </p:txEl>
                                          </p:spTgt>
                                        </p:tgtEl>
                                        <p:attrNameLst>
                                          <p:attrName>style.visibility</p:attrName>
                                        </p:attrNameLst>
                                      </p:cBhvr>
                                      <p:to>
                                        <p:strVal val="visible"/>
                                      </p:to>
                                    </p:set>
                                  </p:childTnLst>
                                </p:cTn>
                              </p:par>
                              <p:par>
                                <p:cTn id="83" presetID="10" presetClass="entr" presetSubtype="0" fill="hold" grpId="0" nodeType="with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fade">
                                      <p:cBhvr>
                                        <p:cTn id="85" dur="500"/>
                                        <p:tgtEl>
                                          <p:spTgt spid="75"/>
                                        </p:tgtEl>
                                      </p:cBhvr>
                                    </p:animEffect>
                                  </p:childTnLst>
                                </p:cTn>
                              </p:par>
                              <p:par>
                                <p:cTn id="86" presetID="10" presetClass="exit" presetSubtype="0" fill="hold" grpId="1" nodeType="withEffect">
                                  <p:stCondLst>
                                    <p:cond delay="0"/>
                                  </p:stCondLst>
                                  <p:childTnLst>
                                    <p:animEffect transition="out" filter="fade">
                                      <p:cBhvr>
                                        <p:cTn id="87" dur="500"/>
                                        <p:tgtEl>
                                          <p:spTgt spid="74"/>
                                        </p:tgtEl>
                                      </p:cBhvr>
                                    </p:animEffect>
                                    <p:set>
                                      <p:cBhvr>
                                        <p:cTn id="88" dur="1" fill="hold">
                                          <p:stCondLst>
                                            <p:cond delay="499"/>
                                          </p:stCondLst>
                                        </p:cTn>
                                        <p:tgtEl>
                                          <p:spTgt spid="74"/>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grpId="1" nodeType="clickEffect">
                                  <p:stCondLst>
                                    <p:cond delay="0"/>
                                  </p:stCondLst>
                                  <p:childTnLst>
                                    <p:animEffect transition="out" filter="fade">
                                      <p:cBhvr>
                                        <p:cTn id="92" dur="500"/>
                                        <p:tgtEl>
                                          <p:spTgt spid="68"/>
                                        </p:tgtEl>
                                      </p:cBhvr>
                                    </p:animEffect>
                                    <p:set>
                                      <p:cBhvr>
                                        <p:cTn id="93" dur="1" fill="hold">
                                          <p:stCondLst>
                                            <p:cond delay="499"/>
                                          </p:stCondLst>
                                        </p:cTn>
                                        <p:tgtEl>
                                          <p:spTgt spid="68"/>
                                        </p:tgtEl>
                                        <p:attrNameLst>
                                          <p:attrName>style.visibility</p:attrName>
                                        </p:attrNameLst>
                                      </p:cBhvr>
                                      <p:to>
                                        <p:strVal val="hidden"/>
                                      </p:to>
                                    </p:set>
                                  </p:childTnLst>
                                </p:cTn>
                              </p:par>
                              <p:par>
                                <p:cTn id="94" presetID="10" presetClass="exit" presetSubtype="0" fill="hold" grpId="1" nodeType="withEffect">
                                  <p:stCondLst>
                                    <p:cond delay="0"/>
                                  </p:stCondLst>
                                  <p:childTnLst>
                                    <p:animEffect transition="out" filter="fade">
                                      <p:cBhvr>
                                        <p:cTn id="95" dur="500"/>
                                        <p:tgtEl>
                                          <p:spTgt spid="69"/>
                                        </p:tgtEl>
                                      </p:cBhvr>
                                    </p:animEffect>
                                    <p:set>
                                      <p:cBhvr>
                                        <p:cTn id="96" dur="1" fill="hold">
                                          <p:stCondLst>
                                            <p:cond delay="499"/>
                                          </p:stCondLst>
                                        </p:cTn>
                                        <p:tgtEl>
                                          <p:spTgt spid="69"/>
                                        </p:tgtEl>
                                        <p:attrNameLst>
                                          <p:attrName>style.visibility</p:attrName>
                                        </p:attrNameLst>
                                      </p:cBhvr>
                                      <p:to>
                                        <p:strVal val="hidden"/>
                                      </p:to>
                                    </p:set>
                                  </p:childTnLst>
                                </p:cTn>
                              </p:par>
                              <p:par>
                                <p:cTn id="97" presetID="10" presetClass="exit" presetSubtype="0" fill="hold" grpId="1" nodeType="withEffect">
                                  <p:stCondLst>
                                    <p:cond delay="0"/>
                                  </p:stCondLst>
                                  <p:childTnLst>
                                    <p:animEffect transition="out" filter="fade">
                                      <p:cBhvr>
                                        <p:cTn id="98" dur="500"/>
                                        <p:tgtEl>
                                          <p:spTgt spid="70"/>
                                        </p:tgtEl>
                                      </p:cBhvr>
                                    </p:animEffect>
                                    <p:set>
                                      <p:cBhvr>
                                        <p:cTn id="99" dur="1" fill="hold">
                                          <p:stCondLst>
                                            <p:cond delay="499"/>
                                          </p:stCondLst>
                                        </p:cTn>
                                        <p:tgtEl>
                                          <p:spTgt spid="70"/>
                                        </p:tgtEl>
                                        <p:attrNameLst>
                                          <p:attrName>style.visibility</p:attrName>
                                        </p:attrNameLst>
                                      </p:cBhvr>
                                      <p:to>
                                        <p:strVal val="hidden"/>
                                      </p:to>
                                    </p:set>
                                  </p:childTnLst>
                                </p:cTn>
                              </p:par>
                              <p:par>
                                <p:cTn id="100" presetID="10" presetClass="exit" presetSubtype="0" fill="hold" grpId="1" nodeType="withEffect">
                                  <p:stCondLst>
                                    <p:cond delay="0"/>
                                  </p:stCondLst>
                                  <p:childTnLst>
                                    <p:animEffect transition="out" filter="fade">
                                      <p:cBhvr>
                                        <p:cTn id="101" dur="500"/>
                                        <p:tgtEl>
                                          <p:spTgt spid="71"/>
                                        </p:tgtEl>
                                      </p:cBhvr>
                                    </p:animEffect>
                                    <p:set>
                                      <p:cBhvr>
                                        <p:cTn id="102" dur="1" fill="hold">
                                          <p:stCondLst>
                                            <p:cond delay="499"/>
                                          </p:stCondLst>
                                        </p:cTn>
                                        <p:tgtEl>
                                          <p:spTgt spid="71"/>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72"/>
                                        </p:tgtEl>
                                      </p:cBhvr>
                                    </p:animEffect>
                                    <p:set>
                                      <p:cBhvr>
                                        <p:cTn id="105" dur="1" fill="hold">
                                          <p:stCondLst>
                                            <p:cond delay="499"/>
                                          </p:stCondLst>
                                        </p:cTn>
                                        <p:tgtEl>
                                          <p:spTgt spid="72"/>
                                        </p:tgtEl>
                                        <p:attrNameLst>
                                          <p:attrName>style.visibility</p:attrName>
                                        </p:attrNameLst>
                                      </p:cBhvr>
                                      <p:to>
                                        <p:strVal val="hidden"/>
                                      </p:to>
                                    </p:set>
                                  </p:childTnLst>
                                </p:cTn>
                              </p:par>
                              <p:par>
                                <p:cTn id="106" presetID="22" presetClass="entr" presetSubtype="8" fill="hold" grpId="0" nodeType="withEffect">
                                  <p:stCondLst>
                                    <p:cond delay="0"/>
                                  </p:stCondLst>
                                  <p:childTnLst>
                                    <p:set>
                                      <p:cBhvr>
                                        <p:cTn id="107" dur="1" fill="hold">
                                          <p:stCondLst>
                                            <p:cond delay="0"/>
                                          </p:stCondLst>
                                        </p:cTn>
                                        <p:tgtEl>
                                          <p:spTgt spid="76"/>
                                        </p:tgtEl>
                                        <p:attrNameLst>
                                          <p:attrName>style.visibility</p:attrName>
                                        </p:attrNameLst>
                                      </p:cBhvr>
                                      <p:to>
                                        <p:strVal val="visible"/>
                                      </p:to>
                                    </p:set>
                                    <p:animEffect transition="in" filter="wipe(left)">
                                      <p:cBhvr>
                                        <p:cTn id="108" dur="500"/>
                                        <p:tgtEl>
                                          <p:spTgt spid="76"/>
                                        </p:tgtEl>
                                      </p:cBhvr>
                                    </p:animEffec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iterate type="lt">
                                    <p:tmAbs val="80"/>
                                  </p:iterate>
                                  <p:childTnLst>
                                    <p:set>
                                      <p:cBhvr>
                                        <p:cTn id="1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7" grpId="0" animBg="1"/>
      <p:bldP spid="87" grpId="1" animBg="1"/>
      <p:bldP spid="62" grpId="0"/>
      <p:bldP spid="63" grpId="0"/>
      <p:bldP spid="66" grpId="0" animBg="1"/>
      <p:bldP spid="68" grpId="0" animBg="1"/>
      <p:bldP spid="68" grpId="1" animBg="1"/>
      <p:bldP spid="69" grpId="0" animBg="1"/>
      <p:bldP spid="69" grpId="1" animBg="1"/>
      <p:bldP spid="70" grpId="0" animBg="1"/>
      <p:bldP spid="70" grpId="1" animBg="1"/>
      <p:bldP spid="71" grpId="0" animBg="1"/>
      <p:bldP spid="71" grpId="1" animBg="1"/>
      <p:bldP spid="72" grpId="0" animBg="1"/>
      <p:bldP spid="72" grpId="1" animBg="1"/>
      <p:bldP spid="74" grpId="0" animBg="1"/>
      <p:bldP spid="74" grpId="1" animBg="1"/>
      <p:bldP spid="75" grpId="0" animBg="1"/>
      <p:bldP spid="76" grpId="0" animBg="1"/>
      <p:bldP spid="2" grpId="0"/>
      <p:bldP spid="7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493028" y="1119652"/>
            <a:ext cx="81153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There were 34 school buses in the parking lot. 28 buses came back at the end of the day. How many buses are in the lot now ?</a:t>
            </a:r>
          </a:p>
        </p:txBody>
      </p:sp>
      <p:grpSp>
        <p:nvGrpSpPr>
          <p:cNvPr id="8" name="Group 7"/>
          <p:cNvGrpSpPr/>
          <p:nvPr/>
        </p:nvGrpSpPr>
        <p:grpSpPr>
          <a:xfrm>
            <a:off x="916100" y="2754290"/>
            <a:ext cx="7343921" cy="1639123"/>
            <a:chOff x="1257300" y="2686050"/>
            <a:chExt cx="7343921" cy="1639123"/>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38582" r="22836" b="25760"/>
            <a:stretch/>
          </p:blipFill>
          <p:spPr>
            <a:xfrm>
              <a:off x="1257300" y="2984908"/>
              <a:ext cx="1386954" cy="1340265"/>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38582" r="22836" b="25760"/>
            <a:stretch/>
          </p:blipFill>
          <p:spPr>
            <a:xfrm>
              <a:off x="2664726" y="2686050"/>
              <a:ext cx="1386954" cy="1340265"/>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38582" r="22836" b="25760"/>
            <a:stretch/>
          </p:blipFill>
          <p:spPr>
            <a:xfrm>
              <a:off x="4235784" y="2984908"/>
              <a:ext cx="1386954" cy="1340265"/>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38582" r="22836" b="25760"/>
            <a:stretch/>
          </p:blipFill>
          <p:spPr>
            <a:xfrm>
              <a:off x="5616058" y="2686050"/>
              <a:ext cx="1386954" cy="1340265"/>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38582" r="22836" b="25760"/>
            <a:stretch/>
          </p:blipFill>
          <p:spPr>
            <a:xfrm>
              <a:off x="7214267" y="2984908"/>
              <a:ext cx="1386954" cy="1340265"/>
            </a:xfrm>
            <a:prstGeom prst="rect">
              <a:avLst/>
            </a:prstGeom>
          </p:spPr>
        </p:pic>
      </p:grpSp>
    </p:spTree>
    <p:extLst>
      <p:ext uri="{BB962C8B-B14F-4D97-AF65-F5344CB8AC3E}">
        <p14:creationId xmlns:p14="http://schemas.microsoft.com/office/powerpoint/2010/main" val="1573291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902570" y="927190"/>
            <a:ext cx="3771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34   +   28 = </a:t>
            </a:r>
          </a:p>
        </p:txBody>
      </p:sp>
      <p:grpSp>
        <p:nvGrpSpPr>
          <p:cNvPr id="13" name="Group 12"/>
          <p:cNvGrpSpPr/>
          <p:nvPr/>
        </p:nvGrpSpPr>
        <p:grpSpPr>
          <a:xfrm>
            <a:off x="1096940" y="2888743"/>
            <a:ext cx="7086600" cy="718392"/>
            <a:chOff x="1078176" y="2686050"/>
            <a:chExt cx="7086600" cy="718392"/>
          </a:xfrm>
        </p:grpSpPr>
        <p:grpSp>
          <p:nvGrpSpPr>
            <p:cNvPr id="14" name="Group 13"/>
            <p:cNvGrpSpPr/>
            <p:nvPr/>
          </p:nvGrpSpPr>
          <p:grpSpPr>
            <a:xfrm>
              <a:off x="1078176" y="2686050"/>
              <a:ext cx="7086600" cy="252473"/>
              <a:chOff x="906440" y="3526308"/>
              <a:chExt cx="7086600" cy="252473"/>
            </a:xfrm>
          </p:grpSpPr>
          <p:grpSp>
            <p:nvGrpSpPr>
              <p:cNvPr id="19" name="Group 18"/>
              <p:cNvGrpSpPr/>
              <p:nvPr/>
            </p:nvGrpSpPr>
            <p:grpSpPr>
              <a:xfrm>
                <a:off x="906440" y="3577593"/>
                <a:ext cx="7086600" cy="134303"/>
                <a:chOff x="906440" y="3577593"/>
                <a:chExt cx="7086600" cy="134303"/>
              </a:xfrm>
            </p:grpSpPr>
            <p:sp>
              <p:nvSpPr>
                <p:cNvPr id="51" name="Oval 50"/>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2" name="Oval 51"/>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3" name="Oval 52"/>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4" name="Oval 53"/>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55" name="Straight Arrow Connector 54"/>
                <p:cNvCxnSpPr/>
                <p:nvPr/>
              </p:nvCxnSpPr>
              <p:spPr bwMode="auto">
                <a:xfrm>
                  <a:off x="906440" y="3641887"/>
                  <a:ext cx="708660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20" name="Straight Connector 19"/>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1407119" y="2939282"/>
              <a:ext cx="770187"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30</a:t>
              </a:r>
            </a:p>
          </p:txBody>
        </p:sp>
        <p:sp>
          <p:nvSpPr>
            <p:cNvPr id="16" name="TextBox 15"/>
            <p:cNvSpPr txBox="1"/>
            <p:nvPr/>
          </p:nvSpPr>
          <p:spPr>
            <a:xfrm>
              <a:off x="3374314" y="2942777"/>
              <a:ext cx="727413" cy="461665"/>
            </a:xfrm>
            <a:prstGeom prst="rect">
              <a:avLst/>
            </a:prstGeom>
            <a:noFill/>
          </p:spPr>
          <p:txBody>
            <a:bodyPr wrap="square" rtlCol="0">
              <a:spAutoFit/>
            </a:bodyPr>
            <a:lstStyle/>
            <a:p>
              <a:r>
                <a:rPr lang="en-US" sz="2400" dirty="0">
                  <a:latin typeface="Orly's Font 2" pitchFamily="66" charset="0"/>
                  <a:ea typeface="Verdana" pitchFamily="34" charset="0"/>
                  <a:cs typeface="Verdana" pitchFamily="34" charset="0"/>
                </a:rPr>
                <a:t>4</a:t>
              </a:r>
              <a:r>
                <a:rPr lang="en-US" sz="2400" dirty="0" smtClean="0">
                  <a:latin typeface="Orly's Font 2" pitchFamily="66" charset="0"/>
                  <a:ea typeface="Verdana" pitchFamily="34" charset="0"/>
                  <a:cs typeface="Verdana" pitchFamily="34" charset="0"/>
                </a:rPr>
                <a:t>0</a:t>
              </a:r>
            </a:p>
          </p:txBody>
        </p:sp>
        <p:sp>
          <p:nvSpPr>
            <p:cNvPr id="17" name="TextBox 16"/>
            <p:cNvSpPr txBox="1"/>
            <p:nvPr/>
          </p:nvSpPr>
          <p:spPr>
            <a:xfrm>
              <a:off x="5271719" y="2914916"/>
              <a:ext cx="68772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50</a:t>
              </a:r>
            </a:p>
          </p:txBody>
        </p:sp>
        <p:sp>
          <p:nvSpPr>
            <p:cNvPr id="18" name="TextBox 17"/>
            <p:cNvSpPr txBox="1"/>
            <p:nvPr/>
          </p:nvSpPr>
          <p:spPr>
            <a:xfrm>
              <a:off x="7270062" y="2900703"/>
              <a:ext cx="68772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60</a:t>
              </a:r>
            </a:p>
          </p:txBody>
        </p:sp>
      </p:grpSp>
      <p:cxnSp>
        <p:nvCxnSpPr>
          <p:cNvPr id="62" name="Straight Arrow Connector 61"/>
          <p:cNvCxnSpPr/>
          <p:nvPr/>
        </p:nvCxnSpPr>
        <p:spPr>
          <a:xfrm flipH="1">
            <a:off x="3487332" y="1336241"/>
            <a:ext cx="377190" cy="339188"/>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3945593" y="1329449"/>
            <a:ext cx="364006" cy="339188"/>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H="1">
            <a:off x="4868052" y="1338513"/>
            <a:ext cx="377190" cy="339188"/>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5326313" y="1331721"/>
            <a:ext cx="364006" cy="339188"/>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3190347" y="1759047"/>
            <a:ext cx="637363" cy="461665"/>
          </a:xfrm>
          <a:prstGeom prst="rect">
            <a:avLst/>
          </a:prstGeom>
          <a:noFill/>
        </p:spPr>
        <p:txBody>
          <a:bodyPr wrap="square" rtlCol="0">
            <a:spAutoFit/>
          </a:bodyPr>
          <a:lstStyle/>
          <a:p>
            <a:r>
              <a:rPr lang="en-US" sz="2400" dirty="0">
                <a:solidFill>
                  <a:schemeClr val="accent5"/>
                </a:solidFill>
                <a:latin typeface="Orly's Font 2" pitchFamily="66" charset="0"/>
                <a:ea typeface="Verdana" pitchFamily="34" charset="0"/>
                <a:cs typeface="Verdana" pitchFamily="34" charset="0"/>
              </a:rPr>
              <a:t>3</a:t>
            </a:r>
            <a:r>
              <a:rPr lang="en-US" sz="2400" dirty="0" smtClean="0">
                <a:solidFill>
                  <a:schemeClr val="accent5"/>
                </a:solidFill>
                <a:latin typeface="Orly's Font 2" pitchFamily="66" charset="0"/>
                <a:ea typeface="Verdana" pitchFamily="34" charset="0"/>
                <a:cs typeface="Verdana" pitchFamily="34" charset="0"/>
              </a:rPr>
              <a:t>0</a:t>
            </a:r>
          </a:p>
        </p:txBody>
      </p:sp>
      <p:sp>
        <p:nvSpPr>
          <p:cNvPr id="68" name="TextBox 67"/>
          <p:cNvSpPr txBox="1"/>
          <p:nvPr/>
        </p:nvSpPr>
        <p:spPr>
          <a:xfrm>
            <a:off x="4625214" y="1731751"/>
            <a:ext cx="701099" cy="461665"/>
          </a:xfrm>
          <a:prstGeom prst="rect">
            <a:avLst/>
          </a:prstGeom>
          <a:noFill/>
        </p:spPr>
        <p:txBody>
          <a:bodyPr wrap="square" rtlCol="0">
            <a:spAutoFit/>
          </a:bodyPr>
          <a:lstStyle/>
          <a:p>
            <a:r>
              <a:rPr lang="en-US" sz="2400" dirty="0" smtClean="0">
                <a:solidFill>
                  <a:schemeClr val="accent5"/>
                </a:solidFill>
                <a:latin typeface="Orly's Font 2" pitchFamily="66" charset="0"/>
                <a:ea typeface="Verdana" pitchFamily="34" charset="0"/>
                <a:cs typeface="Verdana" pitchFamily="34" charset="0"/>
              </a:rPr>
              <a:t>20</a:t>
            </a:r>
          </a:p>
        </p:txBody>
      </p:sp>
      <p:sp>
        <p:nvSpPr>
          <p:cNvPr id="69" name="TextBox 68"/>
          <p:cNvSpPr txBox="1"/>
          <p:nvPr/>
        </p:nvSpPr>
        <p:spPr>
          <a:xfrm>
            <a:off x="5519123" y="1731751"/>
            <a:ext cx="359118" cy="461665"/>
          </a:xfrm>
          <a:prstGeom prst="rect">
            <a:avLst/>
          </a:prstGeom>
          <a:noFill/>
        </p:spPr>
        <p:txBody>
          <a:bodyPr wrap="square" rtlCol="0">
            <a:spAutoFit/>
          </a:bodyPr>
          <a:lstStyle/>
          <a:p>
            <a:r>
              <a:rPr lang="en-US" sz="2400" dirty="0" smtClean="0">
                <a:solidFill>
                  <a:schemeClr val="accent5"/>
                </a:solidFill>
                <a:latin typeface="Orly's Font 2" pitchFamily="66" charset="0"/>
                <a:ea typeface="Verdana" pitchFamily="34" charset="0"/>
                <a:cs typeface="Verdana" pitchFamily="34" charset="0"/>
              </a:rPr>
              <a:t>8</a:t>
            </a:r>
          </a:p>
        </p:txBody>
      </p:sp>
      <p:sp>
        <p:nvSpPr>
          <p:cNvPr id="70" name="TextBox 69"/>
          <p:cNvSpPr txBox="1"/>
          <p:nvPr/>
        </p:nvSpPr>
        <p:spPr>
          <a:xfrm>
            <a:off x="4098380" y="1731751"/>
            <a:ext cx="525126" cy="461665"/>
          </a:xfrm>
          <a:prstGeom prst="rect">
            <a:avLst/>
          </a:prstGeom>
          <a:noFill/>
        </p:spPr>
        <p:txBody>
          <a:bodyPr wrap="square" rtlCol="0">
            <a:spAutoFit/>
          </a:bodyPr>
          <a:lstStyle/>
          <a:p>
            <a:r>
              <a:rPr lang="en-US" sz="2400" dirty="0" smtClean="0">
                <a:solidFill>
                  <a:schemeClr val="accent5"/>
                </a:solidFill>
                <a:latin typeface="Orly's Font 2" pitchFamily="66" charset="0"/>
                <a:ea typeface="Verdana" pitchFamily="34" charset="0"/>
                <a:cs typeface="Verdana" pitchFamily="34" charset="0"/>
              </a:rPr>
              <a:t>4</a:t>
            </a:r>
          </a:p>
        </p:txBody>
      </p:sp>
      <p:sp>
        <p:nvSpPr>
          <p:cNvPr id="71" name="Oval 70"/>
          <p:cNvSpPr/>
          <p:nvPr/>
        </p:nvSpPr>
        <p:spPr>
          <a:xfrm>
            <a:off x="3175157" y="1661271"/>
            <a:ext cx="554357" cy="54803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72" name="Curved Down Arrow 71"/>
          <p:cNvSpPr/>
          <p:nvPr/>
        </p:nvSpPr>
        <p:spPr>
          <a:xfrm>
            <a:off x="1714500" y="2535350"/>
            <a:ext cx="2009578" cy="4103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3" name="Curved Down Arrow 72"/>
          <p:cNvSpPr/>
          <p:nvPr/>
        </p:nvSpPr>
        <p:spPr>
          <a:xfrm>
            <a:off x="3624766" y="2520843"/>
            <a:ext cx="2009578" cy="4103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4" name="Oval 73"/>
          <p:cNvSpPr/>
          <p:nvPr/>
        </p:nvSpPr>
        <p:spPr>
          <a:xfrm>
            <a:off x="1425883" y="3068616"/>
            <a:ext cx="554357" cy="54803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75" name="Oval 74"/>
          <p:cNvSpPr/>
          <p:nvPr/>
        </p:nvSpPr>
        <p:spPr>
          <a:xfrm>
            <a:off x="5282728" y="3028314"/>
            <a:ext cx="554357" cy="54803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76" name="Oval 75"/>
          <p:cNvSpPr/>
          <p:nvPr/>
        </p:nvSpPr>
        <p:spPr>
          <a:xfrm>
            <a:off x="4621587" y="1677701"/>
            <a:ext cx="554357" cy="54803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sp>
        <p:nvSpPr>
          <p:cNvPr id="77" name="Curved Down Arrow 76"/>
          <p:cNvSpPr/>
          <p:nvPr/>
        </p:nvSpPr>
        <p:spPr>
          <a:xfrm>
            <a:off x="5590204" y="2524456"/>
            <a:ext cx="1642895" cy="448956"/>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8" name="TextBox 77"/>
          <p:cNvSpPr txBox="1"/>
          <p:nvPr/>
        </p:nvSpPr>
        <p:spPr>
          <a:xfrm>
            <a:off x="6855745" y="3131822"/>
            <a:ext cx="637802" cy="461665"/>
          </a:xfrm>
          <a:prstGeom prst="rect">
            <a:avLst/>
          </a:prstGeom>
          <a:noFill/>
        </p:spPr>
        <p:txBody>
          <a:bodyPr wrap="square" rtlCol="0">
            <a:spAutoFit/>
          </a:bodyPr>
          <a:lstStyle/>
          <a:p>
            <a:r>
              <a:rPr lang="en-US" sz="2400" dirty="0" smtClean="0">
                <a:latin typeface="Orly's Font 2" pitchFamily="66" charset="0"/>
                <a:ea typeface="Verdana" pitchFamily="34" charset="0"/>
                <a:cs typeface="Verdana" pitchFamily="34" charset="0"/>
              </a:rPr>
              <a:t>58</a:t>
            </a:r>
          </a:p>
        </p:txBody>
      </p:sp>
      <p:sp>
        <p:nvSpPr>
          <p:cNvPr id="79" name="Oval 78"/>
          <p:cNvSpPr/>
          <p:nvPr/>
        </p:nvSpPr>
        <p:spPr>
          <a:xfrm>
            <a:off x="6855745" y="3031244"/>
            <a:ext cx="554357" cy="54803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grpSp>
        <p:nvGrpSpPr>
          <p:cNvPr id="80" name="Group 79"/>
          <p:cNvGrpSpPr/>
          <p:nvPr/>
        </p:nvGrpSpPr>
        <p:grpSpPr>
          <a:xfrm>
            <a:off x="1792795" y="3814176"/>
            <a:ext cx="5486400" cy="695069"/>
            <a:chOff x="1842448" y="3765942"/>
            <a:chExt cx="5486400" cy="695069"/>
          </a:xfrm>
        </p:grpSpPr>
        <p:grpSp>
          <p:nvGrpSpPr>
            <p:cNvPr id="81" name="Group 80"/>
            <p:cNvGrpSpPr>
              <a:grpSpLocks noChangeAspect="1"/>
            </p:cNvGrpSpPr>
            <p:nvPr/>
          </p:nvGrpSpPr>
          <p:grpSpPr>
            <a:xfrm>
              <a:off x="1842448" y="3765942"/>
              <a:ext cx="5486400" cy="252473"/>
              <a:chOff x="699448" y="4319701"/>
              <a:chExt cx="5486400" cy="252473"/>
            </a:xfrm>
          </p:grpSpPr>
          <p:cxnSp>
            <p:nvCxnSpPr>
              <p:cNvPr id="119" name="Straight Arrow Connector 118"/>
              <p:cNvCxnSpPr/>
              <p:nvPr/>
            </p:nvCxnSpPr>
            <p:spPr bwMode="auto">
              <a:xfrm>
                <a:off x="699448" y="4428336"/>
                <a:ext cx="548640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bwMode="auto">
              <a:xfrm>
                <a:off x="186859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bwMode="auto">
              <a:xfrm>
                <a:off x="227555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bwMode="auto">
              <a:xfrm>
                <a:off x="268251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bwMode="auto">
              <a:xfrm>
                <a:off x="308947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bwMode="auto">
              <a:xfrm>
                <a:off x="349643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bwMode="auto">
              <a:xfrm>
                <a:off x="390339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bwMode="auto">
              <a:xfrm>
                <a:off x="431035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bwMode="auto">
              <a:xfrm>
                <a:off x="471731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bwMode="auto">
              <a:xfrm>
                <a:off x="512427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2" name="Group 81"/>
            <p:cNvGrpSpPr/>
            <p:nvPr/>
          </p:nvGrpSpPr>
          <p:grpSpPr>
            <a:xfrm>
              <a:off x="2331272" y="4060901"/>
              <a:ext cx="4683623" cy="400110"/>
              <a:chOff x="2331272" y="4060901"/>
              <a:chExt cx="4683623" cy="400110"/>
            </a:xfrm>
          </p:grpSpPr>
          <p:sp>
            <p:nvSpPr>
              <p:cNvPr id="83" name="TextBox 82"/>
              <p:cNvSpPr txBox="1"/>
              <p:nvPr/>
            </p:nvSpPr>
            <p:spPr>
              <a:xfrm>
                <a:off x="2331272"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5</a:t>
                </a:r>
                <a:r>
                  <a:rPr lang="en-US" sz="2000" dirty="0">
                    <a:latin typeface="Orly's Font 2" pitchFamily="66" charset="0"/>
                    <a:ea typeface="Verdana" pitchFamily="34" charset="0"/>
                    <a:cs typeface="Verdana" pitchFamily="34" charset="0"/>
                  </a:rPr>
                  <a:t>8</a:t>
                </a:r>
                <a:endParaRPr lang="en-US" sz="2000" dirty="0" smtClean="0">
                  <a:latin typeface="Orly's Font 2" pitchFamily="66" charset="0"/>
                  <a:ea typeface="Verdana" pitchFamily="34" charset="0"/>
                  <a:cs typeface="Verdana" pitchFamily="34" charset="0"/>
                </a:endParaRPr>
              </a:p>
            </p:txBody>
          </p:sp>
          <p:sp>
            <p:nvSpPr>
              <p:cNvPr id="84" name="TextBox 83"/>
              <p:cNvSpPr txBox="1"/>
              <p:nvPr/>
            </p:nvSpPr>
            <p:spPr>
              <a:xfrm>
                <a:off x="2779270"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5</a:t>
                </a:r>
                <a:r>
                  <a:rPr lang="en-US" sz="2000" dirty="0">
                    <a:latin typeface="Orly's Font 2" pitchFamily="66" charset="0"/>
                    <a:ea typeface="Verdana" pitchFamily="34" charset="0"/>
                    <a:cs typeface="Verdana" pitchFamily="34" charset="0"/>
                  </a:rPr>
                  <a:t>9</a:t>
                </a:r>
                <a:endParaRPr lang="en-US" sz="2000" dirty="0" smtClean="0">
                  <a:latin typeface="Orly's Font 2" pitchFamily="66" charset="0"/>
                  <a:ea typeface="Verdana" pitchFamily="34" charset="0"/>
                  <a:cs typeface="Verdana" pitchFamily="34" charset="0"/>
                </a:endParaRPr>
              </a:p>
            </p:txBody>
          </p:sp>
          <p:sp>
            <p:nvSpPr>
              <p:cNvPr id="85" name="TextBox 84"/>
              <p:cNvSpPr txBox="1"/>
              <p:nvPr/>
            </p:nvSpPr>
            <p:spPr>
              <a:xfrm>
                <a:off x="3186324"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60</a:t>
                </a:r>
              </a:p>
            </p:txBody>
          </p:sp>
          <p:sp>
            <p:nvSpPr>
              <p:cNvPr id="97" name="TextBox 96"/>
              <p:cNvSpPr txBox="1"/>
              <p:nvPr/>
            </p:nvSpPr>
            <p:spPr>
              <a:xfrm>
                <a:off x="3593378"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61</a:t>
                </a:r>
              </a:p>
            </p:txBody>
          </p:sp>
          <p:sp>
            <p:nvSpPr>
              <p:cNvPr id="100" name="TextBox 99"/>
              <p:cNvSpPr txBox="1"/>
              <p:nvPr/>
            </p:nvSpPr>
            <p:spPr>
              <a:xfrm>
                <a:off x="4000432"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62</a:t>
                </a:r>
              </a:p>
            </p:txBody>
          </p:sp>
          <p:sp>
            <p:nvSpPr>
              <p:cNvPr id="101" name="TextBox 100"/>
              <p:cNvSpPr txBox="1"/>
              <p:nvPr/>
            </p:nvSpPr>
            <p:spPr>
              <a:xfrm>
                <a:off x="4407486"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63</a:t>
                </a:r>
              </a:p>
            </p:txBody>
          </p:sp>
          <p:sp>
            <p:nvSpPr>
              <p:cNvPr id="102" name="TextBox 101"/>
              <p:cNvSpPr txBox="1"/>
              <p:nvPr/>
            </p:nvSpPr>
            <p:spPr>
              <a:xfrm>
                <a:off x="4814540"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64</a:t>
                </a:r>
              </a:p>
            </p:txBody>
          </p:sp>
          <p:sp>
            <p:nvSpPr>
              <p:cNvPr id="103" name="TextBox 102"/>
              <p:cNvSpPr txBox="1"/>
              <p:nvPr/>
            </p:nvSpPr>
            <p:spPr>
              <a:xfrm>
                <a:off x="5221594"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65</a:t>
                </a:r>
              </a:p>
            </p:txBody>
          </p:sp>
          <p:sp>
            <p:nvSpPr>
              <p:cNvPr id="104" name="TextBox 103"/>
              <p:cNvSpPr txBox="1"/>
              <p:nvPr/>
            </p:nvSpPr>
            <p:spPr>
              <a:xfrm>
                <a:off x="5628648"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66</a:t>
                </a:r>
              </a:p>
            </p:txBody>
          </p:sp>
          <p:sp>
            <p:nvSpPr>
              <p:cNvPr id="105" name="TextBox 104"/>
              <p:cNvSpPr txBox="1"/>
              <p:nvPr/>
            </p:nvSpPr>
            <p:spPr>
              <a:xfrm>
                <a:off x="6035702"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67</a:t>
                </a:r>
              </a:p>
            </p:txBody>
          </p:sp>
          <p:sp>
            <p:nvSpPr>
              <p:cNvPr id="106" name="TextBox 105"/>
              <p:cNvSpPr txBox="1"/>
              <p:nvPr/>
            </p:nvSpPr>
            <p:spPr>
              <a:xfrm>
                <a:off x="6442760"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68</a:t>
                </a:r>
              </a:p>
            </p:txBody>
          </p:sp>
        </p:grpSp>
      </p:grpSp>
      <p:cxnSp>
        <p:nvCxnSpPr>
          <p:cNvPr id="122" name="Straight Connector 121"/>
          <p:cNvCxnSpPr/>
          <p:nvPr/>
        </p:nvCxnSpPr>
        <p:spPr bwMode="auto">
          <a:xfrm>
            <a:off x="2567686" y="3813043"/>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bwMode="auto">
          <a:xfrm>
            <a:off x="6633526" y="3807573"/>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4" name="Curved Down Arrow 123"/>
          <p:cNvSpPr/>
          <p:nvPr/>
        </p:nvSpPr>
        <p:spPr>
          <a:xfrm>
            <a:off x="2518705" y="3611434"/>
            <a:ext cx="486874" cy="312557"/>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5" name="Curved Down Arrow 124"/>
          <p:cNvSpPr/>
          <p:nvPr/>
        </p:nvSpPr>
        <p:spPr>
          <a:xfrm>
            <a:off x="2914497" y="3611434"/>
            <a:ext cx="486874" cy="312557"/>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6" name="Curved Down Arrow 125"/>
          <p:cNvSpPr/>
          <p:nvPr/>
        </p:nvSpPr>
        <p:spPr>
          <a:xfrm>
            <a:off x="3353505" y="3611434"/>
            <a:ext cx="486874" cy="312557"/>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7" name="Curved Down Arrow 126"/>
          <p:cNvSpPr/>
          <p:nvPr/>
        </p:nvSpPr>
        <p:spPr>
          <a:xfrm>
            <a:off x="3800996" y="3611434"/>
            <a:ext cx="442613" cy="312557"/>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8" name="Oval 127"/>
          <p:cNvSpPr/>
          <p:nvPr/>
        </p:nvSpPr>
        <p:spPr>
          <a:xfrm>
            <a:off x="3967394" y="4019142"/>
            <a:ext cx="458146" cy="498209"/>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smtClean="0">
              <a:solidFill>
                <a:schemeClr val="tx1"/>
              </a:solidFill>
            </a:endParaRPr>
          </a:p>
        </p:txBody>
      </p:sp>
      <p:pic>
        <p:nvPicPr>
          <p:cNvPr id="129" name="Picture 128"/>
          <p:cNvPicPr>
            <a:picLocks noChangeAspect="1"/>
          </p:cNvPicPr>
          <p:nvPr/>
        </p:nvPicPr>
        <p:blipFill rotWithShape="1">
          <a:blip r:embed="rId3">
            <a:extLst>
              <a:ext uri="{BEBA8EAE-BF5A-486C-A8C5-ECC9F3942E4B}">
                <a14:imgProps xmlns:a14="http://schemas.microsoft.com/office/drawing/2010/main">
                  <a14:imgLayer r:embed="rId4">
                    <a14:imgEffect>
                      <a14:backgroundRemoval t="30876" b="43947" l="53853" r="60113"/>
                    </a14:imgEffect>
                  </a14:imgLayer>
                </a14:imgProps>
              </a:ext>
              <a:ext uri="{28A0092B-C50C-407E-A947-70E740481C1C}">
                <a14:useLocalDpi xmlns:a14="http://schemas.microsoft.com/office/drawing/2010/main" val="0"/>
              </a:ext>
            </a:extLst>
          </a:blip>
          <a:srcRect l="53070" t="29242" r="39104" b="54419"/>
          <a:stretch/>
        </p:blipFill>
        <p:spPr>
          <a:xfrm>
            <a:off x="3175157" y="1508107"/>
            <a:ext cx="715711" cy="750301"/>
          </a:xfrm>
          <a:prstGeom prst="rect">
            <a:avLst/>
          </a:prstGeom>
          <a:noFill/>
          <a:ln>
            <a:noFill/>
          </a:ln>
        </p:spPr>
      </p:pic>
      <p:pic>
        <p:nvPicPr>
          <p:cNvPr id="130" name="Picture 129"/>
          <p:cNvPicPr>
            <a:picLocks noChangeAspect="1"/>
          </p:cNvPicPr>
          <p:nvPr/>
        </p:nvPicPr>
        <p:blipFill rotWithShape="1">
          <a:blip r:embed="rId3">
            <a:extLst>
              <a:ext uri="{BEBA8EAE-BF5A-486C-A8C5-ECC9F3942E4B}">
                <a14:imgProps xmlns:a14="http://schemas.microsoft.com/office/drawing/2010/main">
                  <a14:imgLayer r:embed="rId4">
                    <a14:imgEffect>
                      <a14:backgroundRemoval t="30876" b="43947" l="53853" r="60113"/>
                    </a14:imgEffect>
                  </a14:imgLayer>
                </a14:imgProps>
              </a:ext>
              <a:ext uri="{28A0092B-C50C-407E-A947-70E740481C1C}">
                <a14:useLocalDpi xmlns:a14="http://schemas.microsoft.com/office/drawing/2010/main" val="0"/>
              </a:ext>
            </a:extLst>
          </a:blip>
          <a:srcRect l="53070" t="29242" r="39104" b="54419"/>
          <a:stretch/>
        </p:blipFill>
        <p:spPr>
          <a:xfrm>
            <a:off x="4629555" y="1459000"/>
            <a:ext cx="715711" cy="750301"/>
          </a:xfrm>
          <a:prstGeom prst="rect">
            <a:avLst/>
          </a:prstGeom>
          <a:noFill/>
          <a:ln>
            <a:noFill/>
          </a:ln>
        </p:spPr>
      </p:pic>
      <p:pic>
        <p:nvPicPr>
          <p:cNvPr id="131" name="Picture 130"/>
          <p:cNvPicPr>
            <a:picLocks noChangeAspect="1"/>
          </p:cNvPicPr>
          <p:nvPr/>
        </p:nvPicPr>
        <p:blipFill rotWithShape="1">
          <a:blip r:embed="rId3">
            <a:extLst>
              <a:ext uri="{BEBA8EAE-BF5A-486C-A8C5-ECC9F3942E4B}">
                <a14:imgProps xmlns:a14="http://schemas.microsoft.com/office/drawing/2010/main">
                  <a14:imgLayer r:embed="rId4">
                    <a14:imgEffect>
                      <a14:backgroundRemoval t="30876" b="43947" l="53853" r="60113"/>
                    </a14:imgEffect>
                  </a14:imgLayer>
                </a14:imgProps>
              </a:ext>
              <a:ext uri="{28A0092B-C50C-407E-A947-70E740481C1C}">
                <a14:useLocalDpi xmlns:a14="http://schemas.microsoft.com/office/drawing/2010/main" val="0"/>
              </a:ext>
            </a:extLst>
          </a:blip>
          <a:srcRect l="53070" t="29242" r="39104" b="54419"/>
          <a:stretch/>
        </p:blipFill>
        <p:spPr>
          <a:xfrm>
            <a:off x="5423586" y="1439254"/>
            <a:ext cx="715711" cy="750301"/>
          </a:xfrm>
          <a:prstGeom prst="rect">
            <a:avLst/>
          </a:prstGeom>
          <a:noFill/>
          <a:ln>
            <a:noFill/>
          </a:ln>
        </p:spPr>
      </p:pic>
      <p:pic>
        <p:nvPicPr>
          <p:cNvPr id="132" name="Picture 131"/>
          <p:cNvPicPr>
            <a:picLocks noChangeAspect="1"/>
          </p:cNvPicPr>
          <p:nvPr/>
        </p:nvPicPr>
        <p:blipFill rotWithShape="1">
          <a:blip r:embed="rId3">
            <a:extLst>
              <a:ext uri="{BEBA8EAE-BF5A-486C-A8C5-ECC9F3942E4B}">
                <a14:imgProps xmlns:a14="http://schemas.microsoft.com/office/drawing/2010/main">
                  <a14:imgLayer r:embed="rId4">
                    <a14:imgEffect>
                      <a14:backgroundRemoval t="30876" b="43947" l="53853" r="60113"/>
                    </a14:imgEffect>
                  </a14:imgLayer>
                </a14:imgProps>
              </a:ext>
              <a:ext uri="{28A0092B-C50C-407E-A947-70E740481C1C}">
                <a14:useLocalDpi xmlns:a14="http://schemas.microsoft.com/office/drawing/2010/main" val="0"/>
              </a:ext>
            </a:extLst>
          </a:blip>
          <a:srcRect l="53070" t="29242" r="39104" b="54419"/>
          <a:stretch/>
        </p:blipFill>
        <p:spPr>
          <a:xfrm>
            <a:off x="4003087" y="1443114"/>
            <a:ext cx="715711" cy="750301"/>
          </a:xfrm>
          <a:prstGeom prst="rect">
            <a:avLst/>
          </a:prstGeom>
          <a:noFill/>
          <a:ln>
            <a:noFill/>
          </a:ln>
        </p:spPr>
      </p:pic>
      <p:sp>
        <p:nvSpPr>
          <p:cNvPr id="133" name="TextBox 132"/>
          <p:cNvSpPr txBox="1"/>
          <p:nvPr/>
        </p:nvSpPr>
        <p:spPr>
          <a:xfrm>
            <a:off x="5895749" y="897006"/>
            <a:ext cx="786324" cy="523220"/>
          </a:xfrm>
          <a:prstGeom prst="rect">
            <a:avLst/>
          </a:prstGeom>
          <a:noFill/>
        </p:spPr>
        <p:txBody>
          <a:bodyPr wrap="square" rtlCol="0">
            <a:spAutoFit/>
          </a:bodyPr>
          <a:lstStyle/>
          <a:p>
            <a:r>
              <a:rPr lang="en-US" sz="2800" dirty="0" smtClean="0">
                <a:solidFill>
                  <a:schemeClr val="accent3"/>
                </a:solidFill>
                <a:latin typeface="Orly's Font 2" pitchFamily="66" charset="0"/>
                <a:ea typeface="Verdana" pitchFamily="34" charset="0"/>
                <a:cs typeface="Verdana" pitchFamily="34" charset="0"/>
              </a:rPr>
              <a:t>62</a:t>
            </a:r>
          </a:p>
        </p:txBody>
      </p:sp>
      <p:sp>
        <p:nvSpPr>
          <p:cNvPr id="99" name="Curved Down Arrow 98"/>
          <p:cNvSpPr/>
          <p:nvPr/>
        </p:nvSpPr>
        <p:spPr>
          <a:xfrm>
            <a:off x="-198602" y="2582712"/>
            <a:ext cx="2009578" cy="4103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3822128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6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iterate type="lt">
                                    <p:tmAbs val="80"/>
                                  </p:iterate>
                                  <p:childTnLst>
                                    <p:set>
                                      <p:cBhvr>
                                        <p:cTn id="24" dur="1" fill="hold">
                                          <p:stCondLst>
                                            <p:cond delay="0"/>
                                          </p:stCondLst>
                                        </p:cTn>
                                        <p:tgtEl>
                                          <p:spTgt spid="7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500"/>
                                        <p:tgtEl>
                                          <p:spTgt spid="65"/>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iterate type="lt">
                                    <p:tmAbs val="80"/>
                                  </p:iterate>
                                  <p:childTnLst>
                                    <p:set>
                                      <p:cBhvr>
                                        <p:cTn id="33" dur="1" fill="hold">
                                          <p:stCondLst>
                                            <p:cond delay="0"/>
                                          </p:stCondLst>
                                        </p:cTn>
                                        <p:tgtEl>
                                          <p:spTgt spid="68"/>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66"/>
                                        </p:tgtEl>
                                        <p:attrNameLst>
                                          <p:attrName>style.visibility</p:attrName>
                                        </p:attrNameLst>
                                      </p:cBhvr>
                                      <p:to>
                                        <p:strVal val="visible"/>
                                      </p:to>
                                    </p:set>
                                    <p:animEffect transition="in" filter="fade">
                                      <p:cBhvr>
                                        <p:cTn id="38" dur="500"/>
                                        <p:tgtEl>
                                          <p:spTgt spid="66"/>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iterate type="lt">
                                    <p:tmAbs val="80"/>
                                  </p:iterate>
                                  <p:childTnLst>
                                    <p:set>
                                      <p:cBhvr>
                                        <p:cTn id="42" dur="1" fill="hold">
                                          <p:stCondLst>
                                            <p:cond delay="0"/>
                                          </p:stCondLst>
                                        </p:cTn>
                                        <p:tgtEl>
                                          <p:spTgt spid="6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childTnLst>
                                </p:cTn>
                              </p:par>
                              <p:par>
                                <p:cTn id="48" presetID="10" presetClass="entr" presetSubtype="0" fill="hold" grpId="2" nodeType="withEffect">
                                  <p:stCondLst>
                                    <p:cond delay="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500"/>
                                        <p:tgtEl>
                                          <p:spTgt spid="7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wipe(left)">
                                      <p:cBhvr>
                                        <p:cTn id="60" dur="500"/>
                                        <p:tgtEl>
                                          <p:spTgt spid="9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74"/>
                                        </p:tgtEl>
                                        <p:attrNameLst>
                                          <p:attrName>style.visibility</p:attrName>
                                        </p:attrNameLst>
                                      </p:cBhvr>
                                      <p:to>
                                        <p:strVal val="visible"/>
                                      </p:to>
                                    </p:set>
                                    <p:animEffect transition="in" filter="fade">
                                      <p:cBhvr>
                                        <p:cTn id="65" dur="500"/>
                                        <p:tgtEl>
                                          <p:spTgt spid="74"/>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grpId="1" nodeType="clickEffect">
                                  <p:stCondLst>
                                    <p:cond delay="0"/>
                                  </p:stCondLst>
                                  <p:childTnLst>
                                    <p:animEffect transition="out" filter="fade">
                                      <p:cBhvr>
                                        <p:cTn id="69" dur="500"/>
                                        <p:tgtEl>
                                          <p:spTgt spid="71"/>
                                        </p:tgtEl>
                                      </p:cBhvr>
                                    </p:animEffect>
                                    <p:set>
                                      <p:cBhvr>
                                        <p:cTn id="70" dur="1" fill="hold">
                                          <p:stCondLst>
                                            <p:cond delay="499"/>
                                          </p:stCondLst>
                                        </p:cTn>
                                        <p:tgtEl>
                                          <p:spTgt spid="71"/>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129"/>
                                        </p:tgtEl>
                                        <p:attrNameLst>
                                          <p:attrName>style.visibility</p:attrName>
                                        </p:attrNameLst>
                                      </p:cBhvr>
                                      <p:to>
                                        <p:strVal val="visible"/>
                                      </p:to>
                                    </p:set>
                                    <p:animEffect transition="in" filter="fade">
                                      <p:cBhvr>
                                        <p:cTn id="73" dur="500"/>
                                        <p:tgtEl>
                                          <p:spTgt spid="129"/>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72"/>
                                        </p:tgtEl>
                                        <p:attrNameLst>
                                          <p:attrName>style.visibility</p:attrName>
                                        </p:attrNameLst>
                                      </p:cBhvr>
                                      <p:to>
                                        <p:strVal val="visible"/>
                                      </p:to>
                                    </p:set>
                                    <p:animEffect transition="in" filter="wipe(left)">
                                      <p:cBhvr>
                                        <p:cTn id="78" dur="500"/>
                                        <p:tgtEl>
                                          <p:spTgt spid="72"/>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73"/>
                                        </p:tgtEl>
                                        <p:attrNameLst>
                                          <p:attrName>style.visibility</p:attrName>
                                        </p:attrNameLst>
                                      </p:cBhvr>
                                      <p:to>
                                        <p:strVal val="visible"/>
                                      </p:to>
                                    </p:set>
                                    <p:animEffect transition="in" filter="wipe(left)">
                                      <p:cBhvr>
                                        <p:cTn id="83" dur="500"/>
                                        <p:tgtEl>
                                          <p:spTgt spid="73"/>
                                        </p:tgtEl>
                                      </p:cBhvr>
                                    </p:animEffect>
                                  </p:childTnLst>
                                </p:cTn>
                              </p:par>
                              <p:par>
                                <p:cTn id="84" presetID="10" presetClass="exit" presetSubtype="0" fill="hold" grpId="1" nodeType="withEffect">
                                  <p:stCondLst>
                                    <p:cond delay="0"/>
                                  </p:stCondLst>
                                  <p:childTnLst>
                                    <p:animEffect transition="out" filter="fade">
                                      <p:cBhvr>
                                        <p:cTn id="85" dur="500"/>
                                        <p:tgtEl>
                                          <p:spTgt spid="74"/>
                                        </p:tgtEl>
                                      </p:cBhvr>
                                    </p:animEffect>
                                    <p:set>
                                      <p:cBhvr>
                                        <p:cTn id="86" dur="1" fill="hold">
                                          <p:stCondLst>
                                            <p:cond delay="499"/>
                                          </p:stCondLst>
                                        </p:cTn>
                                        <p:tgtEl>
                                          <p:spTgt spid="74"/>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75"/>
                                        </p:tgtEl>
                                        <p:attrNameLst>
                                          <p:attrName>style.visibility</p:attrName>
                                        </p:attrNameLst>
                                      </p:cBhvr>
                                      <p:to>
                                        <p:strVal val="visible"/>
                                      </p:to>
                                    </p:set>
                                    <p:animEffect transition="in" filter="fade">
                                      <p:cBhvr>
                                        <p:cTn id="91" dur="500"/>
                                        <p:tgtEl>
                                          <p:spTgt spid="75"/>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xit" presetSubtype="0" fill="hold" grpId="1" nodeType="clickEffect">
                                  <p:stCondLst>
                                    <p:cond delay="0"/>
                                  </p:stCondLst>
                                  <p:childTnLst>
                                    <p:animEffect transition="out" filter="fade">
                                      <p:cBhvr>
                                        <p:cTn id="95" dur="500"/>
                                        <p:tgtEl>
                                          <p:spTgt spid="76"/>
                                        </p:tgtEl>
                                      </p:cBhvr>
                                    </p:animEffect>
                                    <p:set>
                                      <p:cBhvr>
                                        <p:cTn id="96" dur="1" fill="hold">
                                          <p:stCondLst>
                                            <p:cond delay="499"/>
                                          </p:stCondLst>
                                        </p:cTn>
                                        <p:tgtEl>
                                          <p:spTgt spid="76"/>
                                        </p:tgtEl>
                                        <p:attrNameLst>
                                          <p:attrName>style.visibility</p:attrName>
                                        </p:attrNameLst>
                                      </p:cBhvr>
                                      <p:to>
                                        <p:strVal val="hidden"/>
                                      </p:to>
                                    </p:set>
                                  </p:childTnLst>
                                </p:cTn>
                              </p:par>
                              <p:par>
                                <p:cTn id="97" presetID="10" presetClass="entr" presetSubtype="0" fill="hold" nodeType="withEffect">
                                  <p:stCondLst>
                                    <p:cond delay="0"/>
                                  </p:stCondLst>
                                  <p:childTnLst>
                                    <p:set>
                                      <p:cBhvr>
                                        <p:cTn id="98" dur="1" fill="hold">
                                          <p:stCondLst>
                                            <p:cond delay="0"/>
                                          </p:stCondLst>
                                        </p:cTn>
                                        <p:tgtEl>
                                          <p:spTgt spid="130"/>
                                        </p:tgtEl>
                                        <p:attrNameLst>
                                          <p:attrName>style.visibility</p:attrName>
                                        </p:attrNameLst>
                                      </p:cBhvr>
                                      <p:to>
                                        <p:strVal val="visible"/>
                                      </p:to>
                                    </p:set>
                                    <p:animEffect transition="in" filter="fade">
                                      <p:cBhvr>
                                        <p:cTn id="99" dur="500"/>
                                        <p:tgtEl>
                                          <p:spTgt spid="130"/>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77"/>
                                        </p:tgtEl>
                                        <p:attrNameLst>
                                          <p:attrName>style.visibility</p:attrName>
                                        </p:attrNameLst>
                                      </p:cBhvr>
                                      <p:to>
                                        <p:strVal val="visible"/>
                                      </p:to>
                                    </p:set>
                                    <p:animEffect transition="in" filter="wipe(left)">
                                      <p:cBhvr>
                                        <p:cTn id="104" dur="500"/>
                                        <p:tgtEl>
                                          <p:spTgt spid="77"/>
                                        </p:tgtEl>
                                      </p:cBhvr>
                                    </p:animEffec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iterate type="lt">
                                    <p:tmAbs val="80"/>
                                  </p:iterate>
                                  <p:childTnLst>
                                    <p:set>
                                      <p:cBhvr>
                                        <p:cTn id="108" dur="1" fill="hold">
                                          <p:stCondLst>
                                            <p:cond delay="0"/>
                                          </p:stCondLst>
                                        </p:cTn>
                                        <p:tgtEl>
                                          <p:spTgt spid="78"/>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79"/>
                                        </p:tgtEl>
                                        <p:attrNameLst>
                                          <p:attrName>style.visibility</p:attrName>
                                        </p:attrNameLst>
                                      </p:cBhvr>
                                      <p:to>
                                        <p:strVal val="visible"/>
                                      </p:to>
                                    </p:set>
                                    <p:animEffect transition="in" filter="fade">
                                      <p:cBhvr>
                                        <p:cTn id="113" dur="500"/>
                                        <p:tgtEl>
                                          <p:spTgt spid="79"/>
                                        </p:tgtEl>
                                      </p:cBhvr>
                                    </p:animEffect>
                                  </p:childTnLst>
                                </p:cTn>
                              </p:par>
                              <p:par>
                                <p:cTn id="114" presetID="10" presetClass="exit" presetSubtype="0" fill="hold" grpId="1" nodeType="withEffect">
                                  <p:stCondLst>
                                    <p:cond delay="0"/>
                                  </p:stCondLst>
                                  <p:childTnLst>
                                    <p:animEffect transition="out" filter="fade">
                                      <p:cBhvr>
                                        <p:cTn id="115" dur="500"/>
                                        <p:tgtEl>
                                          <p:spTgt spid="75"/>
                                        </p:tgtEl>
                                      </p:cBhvr>
                                    </p:animEffect>
                                    <p:set>
                                      <p:cBhvr>
                                        <p:cTn id="116" dur="1" fill="hold">
                                          <p:stCondLst>
                                            <p:cond delay="499"/>
                                          </p:stCondLst>
                                        </p:cTn>
                                        <p:tgtEl>
                                          <p:spTgt spid="75"/>
                                        </p:tgtEl>
                                        <p:attrNameLst>
                                          <p:attrName>style.visibility</p:attrName>
                                        </p:attrNameLst>
                                      </p:cBhvr>
                                      <p:to>
                                        <p:strVal val="hidden"/>
                                      </p:to>
                                    </p:se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nodeType="clickEffect">
                                  <p:stCondLst>
                                    <p:cond delay="0"/>
                                  </p:stCondLst>
                                  <p:childTnLst>
                                    <p:set>
                                      <p:cBhvr>
                                        <p:cTn id="120" dur="1" fill="hold">
                                          <p:stCondLst>
                                            <p:cond delay="0"/>
                                          </p:stCondLst>
                                        </p:cTn>
                                        <p:tgtEl>
                                          <p:spTgt spid="131"/>
                                        </p:tgtEl>
                                        <p:attrNameLst>
                                          <p:attrName>style.visibility</p:attrName>
                                        </p:attrNameLst>
                                      </p:cBhvr>
                                      <p:to>
                                        <p:strVal val="visible"/>
                                      </p:to>
                                    </p:set>
                                    <p:animEffect transition="in" filter="fade">
                                      <p:cBhvr>
                                        <p:cTn id="121" dur="500"/>
                                        <p:tgtEl>
                                          <p:spTgt spid="131"/>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80"/>
                                        </p:tgtEl>
                                        <p:attrNameLst>
                                          <p:attrName>style.visibility</p:attrName>
                                        </p:attrNameLst>
                                      </p:cBhvr>
                                      <p:to>
                                        <p:strVal val="visible"/>
                                      </p:to>
                                    </p:set>
                                    <p:animEffect transition="in" filter="fade">
                                      <p:cBhvr>
                                        <p:cTn id="126" dur="500"/>
                                        <p:tgtEl>
                                          <p:spTgt spid="80"/>
                                        </p:tgtEl>
                                      </p:cBhvr>
                                    </p:animEffect>
                                  </p:childTnLst>
                                </p:cTn>
                              </p:par>
                              <p:par>
                                <p:cTn id="127" presetID="10" presetClass="entr" presetSubtype="0" fill="hold" nodeType="withEffect">
                                  <p:stCondLst>
                                    <p:cond delay="0"/>
                                  </p:stCondLst>
                                  <p:childTnLst>
                                    <p:set>
                                      <p:cBhvr>
                                        <p:cTn id="128" dur="1" fill="hold">
                                          <p:stCondLst>
                                            <p:cond delay="0"/>
                                          </p:stCondLst>
                                        </p:cTn>
                                        <p:tgtEl>
                                          <p:spTgt spid="122"/>
                                        </p:tgtEl>
                                        <p:attrNameLst>
                                          <p:attrName>style.visibility</p:attrName>
                                        </p:attrNameLst>
                                      </p:cBhvr>
                                      <p:to>
                                        <p:strVal val="visible"/>
                                      </p:to>
                                    </p:set>
                                    <p:animEffect transition="in" filter="fade">
                                      <p:cBhvr>
                                        <p:cTn id="129" dur="500"/>
                                        <p:tgtEl>
                                          <p:spTgt spid="122"/>
                                        </p:tgtEl>
                                      </p:cBhvr>
                                    </p:animEffect>
                                  </p:childTnLst>
                                </p:cTn>
                              </p:par>
                              <p:par>
                                <p:cTn id="130" presetID="10" presetClass="entr" presetSubtype="0" fill="hold" nodeType="withEffect">
                                  <p:stCondLst>
                                    <p:cond delay="0"/>
                                  </p:stCondLst>
                                  <p:childTnLst>
                                    <p:set>
                                      <p:cBhvr>
                                        <p:cTn id="131" dur="1" fill="hold">
                                          <p:stCondLst>
                                            <p:cond delay="0"/>
                                          </p:stCondLst>
                                        </p:cTn>
                                        <p:tgtEl>
                                          <p:spTgt spid="123"/>
                                        </p:tgtEl>
                                        <p:attrNameLst>
                                          <p:attrName>style.visibility</p:attrName>
                                        </p:attrNameLst>
                                      </p:cBhvr>
                                      <p:to>
                                        <p:strVal val="visible"/>
                                      </p:to>
                                    </p:set>
                                    <p:animEffect transition="in" filter="fade">
                                      <p:cBhvr>
                                        <p:cTn id="132" dur="500"/>
                                        <p:tgtEl>
                                          <p:spTgt spid="123"/>
                                        </p:tgtEl>
                                      </p:cBhvr>
                                    </p:animEffect>
                                  </p:childTnLst>
                                </p:cTn>
                              </p:par>
                            </p:childTnLst>
                          </p:cTn>
                        </p:par>
                      </p:childTnLst>
                    </p:cTn>
                  </p:par>
                  <p:par>
                    <p:cTn id="133" fill="hold">
                      <p:stCondLst>
                        <p:cond delay="indefinite"/>
                      </p:stCondLst>
                      <p:childTnLst>
                        <p:par>
                          <p:cTn id="134" fill="hold">
                            <p:stCondLst>
                              <p:cond delay="0"/>
                            </p:stCondLst>
                            <p:childTnLst>
                              <p:par>
                                <p:cTn id="135" presetID="42" presetClass="path" presetSubtype="0" accel="50000" decel="50000" fill="hold" grpId="1" nodeType="clickEffect">
                                  <p:stCondLst>
                                    <p:cond delay="0"/>
                                  </p:stCondLst>
                                  <p:childTnLst>
                                    <p:animMotion origin="layout" path="M -0.00625 0.01667 L -0.49878 0.18513 " pathEditMode="relative" rAng="0" ptsTypes="AA">
                                      <p:cBhvr>
                                        <p:cTn id="136" dur="2000" fill="hold"/>
                                        <p:tgtEl>
                                          <p:spTgt spid="79"/>
                                        </p:tgtEl>
                                        <p:attrNameLst>
                                          <p:attrName>ppt_x</p:attrName>
                                          <p:attrName>ppt_y</p:attrName>
                                        </p:attrNameLst>
                                      </p:cBhvr>
                                      <p:rCtr x="-24635" y="8423"/>
                                    </p:animMotion>
                                  </p:childTnLst>
                                </p:cTn>
                              </p:par>
                            </p:childTnLst>
                          </p:cTn>
                        </p:par>
                      </p:childTnLst>
                    </p:cTn>
                  </p:par>
                  <p:par>
                    <p:cTn id="137" fill="hold">
                      <p:stCondLst>
                        <p:cond delay="indefinite"/>
                      </p:stCondLst>
                      <p:childTnLst>
                        <p:par>
                          <p:cTn id="138" fill="hold">
                            <p:stCondLst>
                              <p:cond delay="0"/>
                            </p:stCondLst>
                            <p:childTnLst>
                              <p:par>
                                <p:cTn id="139" presetID="22" presetClass="entr" presetSubtype="8" fill="hold" grpId="0" nodeType="clickEffect">
                                  <p:stCondLst>
                                    <p:cond delay="0"/>
                                  </p:stCondLst>
                                  <p:childTnLst>
                                    <p:set>
                                      <p:cBhvr>
                                        <p:cTn id="140" dur="1" fill="hold">
                                          <p:stCondLst>
                                            <p:cond delay="0"/>
                                          </p:stCondLst>
                                        </p:cTn>
                                        <p:tgtEl>
                                          <p:spTgt spid="124"/>
                                        </p:tgtEl>
                                        <p:attrNameLst>
                                          <p:attrName>style.visibility</p:attrName>
                                        </p:attrNameLst>
                                      </p:cBhvr>
                                      <p:to>
                                        <p:strVal val="visible"/>
                                      </p:to>
                                    </p:set>
                                    <p:animEffect transition="in" filter="wipe(left)">
                                      <p:cBhvr>
                                        <p:cTn id="141" dur="500"/>
                                        <p:tgtEl>
                                          <p:spTgt spid="124"/>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125"/>
                                        </p:tgtEl>
                                        <p:attrNameLst>
                                          <p:attrName>style.visibility</p:attrName>
                                        </p:attrNameLst>
                                      </p:cBhvr>
                                      <p:to>
                                        <p:strVal val="visible"/>
                                      </p:to>
                                    </p:set>
                                    <p:animEffect transition="in" filter="wipe(left)">
                                      <p:cBhvr>
                                        <p:cTn id="146" dur="500"/>
                                        <p:tgtEl>
                                          <p:spTgt spid="125"/>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grpId="0" nodeType="clickEffect">
                                  <p:stCondLst>
                                    <p:cond delay="0"/>
                                  </p:stCondLst>
                                  <p:childTnLst>
                                    <p:set>
                                      <p:cBhvr>
                                        <p:cTn id="150" dur="1" fill="hold">
                                          <p:stCondLst>
                                            <p:cond delay="0"/>
                                          </p:stCondLst>
                                        </p:cTn>
                                        <p:tgtEl>
                                          <p:spTgt spid="126"/>
                                        </p:tgtEl>
                                        <p:attrNameLst>
                                          <p:attrName>style.visibility</p:attrName>
                                        </p:attrNameLst>
                                      </p:cBhvr>
                                      <p:to>
                                        <p:strVal val="visible"/>
                                      </p:to>
                                    </p:set>
                                    <p:animEffect transition="in" filter="wipe(left)">
                                      <p:cBhvr>
                                        <p:cTn id="151" dur="500"/>
                                        <p:tgtEl>
                                          <p:spTgt spid="126"/>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grpId="0" nodeType="clickEffect">
                                  <p:stCondLst>
                                    <p:cond delay="0"/>
                                  </p:stCondLst>
                                  <p:childTnLst>
                                    <p:set>
                                      <p:cBhvr>
                                        <p:cTn id="155" dur="1" fill="hold">
                                          <p:stCondLst>
                                            <p:cond delay="0"/>
                                          </p:stCondLst>
                                        </p:cTn>
                                        <p:tgtEl>
                                          <p:spTgt spid="127"/>
                                        </p:tgtEl>
                                        <p:attrNameLst>
                                          <p:attrName>style.visibility</p:attrName>
                                        </p:attrNameLst>
                                      </p:cBhvr>
                                      <p:to>
                                        <p:strVal val="visible"/>
                                      </p:to>
                                    </p:set>
                                    <p:animEffect transition="in" filter="wipe(left)">
                                      <p:cBhvr>
                                        <p:cTn id="156" dur="500"/>
                                        <p:tgtEl>
                                          <p:spTgt spid="127"/>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grpId="0" nodeType="clickEffect">
                                  <p:stCondLst>
                                    <p:cond delay="0"/>
                                  </p:stCondLst>
                                  <p:childTnLst>
                                    <p:set>
                                      <p:cBhvr>
                                        <p:cTn id="160" dur="1" fill="hold">
                                          <p:stCondLst>
                                            <p:cond delay="0"/>
                                          </p:stCondLst>
                                        </p:cTn>
                                        <p:tgtEl>
                                          <p:spTgt spid="128"/>
                                        </p:tgtEl>
                                        <p:attrNameLst>
                                          <p:attrName>style.visibility</p:attrName>
                                        </p:attrNameLst>
                                      </p:cBhvr>
                                      <p:to>
                                        <p:strVal val="visible"/>
                                      </p:to>
                                    </p:set>
                                    <p:animEffect transition="in" filter="fade">
                                      <p:cBhvr>
                                        <p:cTn id="161" dur="500"/>
                                        <p:tgtEl>
                                          <p:spTgt spid="128"/>
                                        </p:tgtEl>
                                      </p:cBhvr>
                                    </p:animEffect>
                                  </p:childTnLst>
                                </p:cTn>
                              </p:par>
                              <p:par>
                                <p:cTn id="162" presetID="10" presetClass="exit" presetSubtype="0" fill="hold" grpId="2" nodeType="withEffect">
                                  <p:stCondLst>
                                    <p:cond delay="0"/>
                                  </p:stCondLst>
                                  <p:childTnLst>
                                    <p:animEffect transition="out" filter="fade">
                                      <p:cBhvr>
                                        <p:cTn id="163" dur="500"/>
                                        <p:tgtEl>
                                          <p:spTgt spid="79"/>
                                        </p:tgtEl>
                                      </p:cBhvr>
                                    </p:animEffect>
                                    <p:set>
                                      <p:cBhvr>
                                        <p:cTn id="164" dur="1" fill="hold">
                                          <p:stCondLst>
                                            <p:cond delay="499"/>
                                          </p:stCondLst>
                                        </p:cTn>
                                        <p:tgtEl>
                                          <p:spTgt spid="79"/>
                                        </p:tgtEl>
                                        <p:attrNameLst>
                                          <p:attrName>style.visibility</p:attrName>
                                        </p:attrNameLst>
                                      </p:cBhvr>
                                      <p:to>
                                        <p:strVal val="hidden"/>
                                      </p:to>
                                    </p:set>
                                  </p:childTnLst>
                                </p:cTn>
                              </p:par>
                              <p:par>
                                <p:cTn id="165" presetID="10" presetClass="entr" presetSubtype="0" fill="hold" nodeType="withEffect">
                                  <p:stCondLst>
                                    <p:cond delay="0"/>
                                  </p:stCondLst>
                                  <p:childTnLst>
                                    <p:set>
                                      <p:cBhvr>
                                        <p:cTn id="166" dur="1" fill="hold">
                                          <p:stCondLst>
                                            <p:cond delay="0"/>
                                          </p:stCondLst>
                                        </p:cTn>
                                        <p:tgtEl>
                                          <p:spTgt spid="132"/>
                                        </p:tgtEl>
                                        <p:attrNameLst>
                                          <p:attrName>style.visibility</p:attrName>
                                        </p:attrNameLst>
                                      </p:cBhvr>
                                      <p:to>
                                        <p:strVal val="visible"/>
                                      </p:to>
                                    </p:set>
                                    <p:animEffect transition="in" filter="fade">
                                      <p:cBhvr>
                                        <p:cTn id="167" dur="500"/>
                                        <p:tgtEl>
                                          <p:spTgt spid="132"/>
                                        </p:tgtEl>
                                      </p:cBhvr>
                                    </p:animEffect>
                                  </p:childTnLst>
                                </p:cTn>
                              </p:par>
                            </p:childTnLst>
                          </p:cTn>
                        </p:par>
                      </p:childTnLst>
                    </p:cTn>
                  </p:par>
                  <p:par>
                    <p:cTn id="168" fill="hold">
                      <p:stCondLst>
                        <p:cond delay="indefinite"/>
                      </p:stCondLst>
                      <p:childTnLst>
                        <p:par>
                          <p:cTn id="169" fill="hold">
                            <p:stCondLst>
                              <p:cond delay="0"/>
                            </p:stCondLst>
                            <p:childTnLst>
                              <p:par>
                                <p:cTn id="170" presetID="1" presetClass="entr" presetSubtype="0" fill="hold" grpId="0" nodeType="clickEffect">
                                  <p:stCondLst>
                                    <p:cond delay="0"/>
                                  </p:stCondLst>
                                  <p:iterate type="lt">
                                    <p:tmAbs val="80"/>
                                  </p:iterate>
                                  <p:childTnLst>
                                    <p:set>
                                      <p:cBhvr>
                                        <p:cTn id="171" dur="1" fill="hold">
                                          <p:stCondLst>
                                            <p:cond delay="0"/>
                                          </p:stCondLst>
                                        </p:cTn>
                                        <p:tgtEl>
                                          <p:spTgt spid="1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7" grpId="0"/>
      <p:bldP spid="68" grpId="0"/>
      <p:bldP spid="69" grpId="0"/>
      <p:bldP spid="70" grpId="0"/>
      <p:bldP spid="71" grpId="0" animBg="1"/>
      <p:bldP spid="71" grpId="1" animBg="1"/>
      <p:bldP spid="72" grpId="0" animBg="1"/>
      <p:bldP spid="73" grpId="0" animBg="1"/>
      <p:bldP spid="74" grpId="0" animBg="1"/>
      <p:bldP spid="74" grpId="1" animBg="1"/>
      <p:bldP spid="75" grpId="0" animBg="1"/>
      <p:bldP spid="75" grpId="1" animBg="1"/>
      <p:bldP spid="76" grpId="1" animBg="1"/>
      <p:bldP spid="76" grpId="2" animBg="1"/>
      <p:bldP spid="77" grpId="0" animBg="1"/>
      <p:bldP spid="78" grpId="0"/>
      <p:bldP spid="79" grpId="0" animBg="1"/>
      <p:bldP spid="79" grpId="1" animBg="1"/>
      <p:bldP spid="79" grpId="2" animBg="1"/>
      <p:bldP spid="124" grpId="0" animBg="1"/>
      <p:bldP spid="125" grpId="0" animBg="1"/>
      <p:bldP spid="126" grpId="0" animBg="1"/>
      <p:bldP spid="127" grpId="0" animBg="1"/>
      <p:bldP spid="128" grpId="0" animBg="1"/>
      <p:bldP spid="133" grpId="0"/>
      <p:bldP spid="9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8784" y="1305918"/>
            <a:ext cx="662940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how to add </a:t>
            </a:r>
            <a:r>
              <a:rPr lang="en-US" sz="3600" dirty="0" smtClean="0">
                <a:solidFill>
                  <a:schemeClr val="accent1"/>
                </a:solidFill>
                <a:latin typeface="Orly's Font 2" pitchFamily="66" charset="0"/>
                <a:ea typeface="Verdana" pitchFamily="34" charset="0"/>
                <a:cs typeface="Verdana" pitchFamily="34" charset="0"/>
              </a:rPr>
              <a:t>by using a number line.</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13352" y="1521549"/>
            <a:ext cx="6873348"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add </a:t>
            </a:r>
            <a:r>
              <a:rPr lang="en-US" sz="3600" dirty="0" smtClean="0">
                <a:solidFill>
                  <a:schemeClr val="accent1"/>
                </a:solidFill>
                <a:latin typeface="Orly's Font 2" pitchFamily="66" charset="0"/>
                <a:ea typeface="Verdana" pitchFamily="34" charset="0"/>
                <a:cs typeface="Verdana" pitchFamily="34" charset="0"/>
              </a:rPr>
              <a:t>by using a number line.</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615860" y="1234440"/>
            <a:ext cx="7886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Decomposing</a:t>
            </a:r>
            <a:r>
              <a:rPr lang="en-US" sz="2800" dirty="0" smtClean="0">
                <a:solidFill>
                  <a:schemeClr val="accent1"/>
                </a:solidFill>
                <a:latin typeface="Orly's Font 2" pitchFamily="66" charset="0"/>
              </a:rPr>
              <a:t> is </a:t>
            </a:r>
            <a:r>
              <a:rPr lang="en-US" sz="2800" dirty="0" smtClean="0">
                <a:solidFill>
                  <a:schemeClr val="accent3"/>
                </a:solidFill>
                <a:latin typeface="Orly's Font 2" pitchFamily="66" charset="0"/>
              </a:rPr>
              <a:t>taking apart </a:t>
            </a:r>
            <a:r>
              <a:rPr lang="en-US" sz="2800" dirty="0" smtClean="0">
                <a:solidFill>
                  <a:schemeClr val="accent1"/>
                </a:solidFill>
                <a:latin typeface="Orly's Font 2" pitchFamily="66" charset="0"/>
              </a:rPr>
              <a:t>a number.</a:t>
            </a:r>
            <a:endParaRPr lang="en-US" sz="2800" dirty="0">
              <a:solidFill>
                <a:schemeClr val="accent1"/>
              </a:solidFill>
              <a:latin typeface="Orly's Font 2" pitchFamily="66" charset="0"/>
            </a:endParaRPr>
          </a:p>
        </p:txBody>
      </p:sp>
      <p:sp>
        <p:nvSpPr>
          <p:cNvPr id="5" name="Text Placeholder 2"/>
          <p:cNvSpPr txBox="1">
            <a:spLocks/>
          </p:cNvSpPr>
          <p:nvPr/>
        </p:nvSpPr>
        <p:spPr bwMode="auto">
          <a:xfrm>
            <a:off x="939800" y="2160588"/>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5</a:t>
            </a:r>
            <a:endParaRPr lang="en-US" sz="2800" dirty="0">
              <a:solidFill>
                <a:schemeClr val="accent5"/>
              </a:solidFill>
              <a:latin typeface="Orly's Font 2" pitchFamily="66" charset="0"/>
            </a:endParaRPr>
          </a:p>
        </p:txBody>
      </p:sp>
      <p:grpSp>
        <p:nvGrpSpPr>
          <p:cNvPr id="6" name="Group 5"/>
          <p:cNvGrpSpPr>
            <a:grpSpLocks/>
          </p:cNvGrpSpPr>
          <p:nvPr/>
        </p:nvGrpSpPr>
        <p:grpSpPr bwMode="auto">
          <a:xfrm>
            <a:off x="331788" y="3074988"/>
            <a:ext cx="1401762" cy="1336675"/>
            <a:chOff x="330996" y="3074233"/>
            <a:chExt cx="1401946" cy="1337331"/>
          </a:xfrm>
        </p:grpSpPr>
        <p:sp>
          <p:nvSpPr>
            <p:cNvPr id="7" name="Rectangle 6"/>
            <p:cNvSpPr>
              <a:spLocks noChangeAspect="1"/>
            </p:cNvSpPr>
            <p:nvPr/>
          </p:nvSpPr>
          <p:spPr>
            <a:xfrm rot="5400000">
              <a:off x="1080352" y="3565052"/>
              <a:ext cx="236654" cy="230217"/>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8" name="Rectangle 7"/>
            <p:cNvSpPr>
              <a:spLocks noChangeAspect="1"/>
            </p:cNvSpPr>
            <p:nvPr/>
          </p:nvSpPr>
          <p:spPr>
            <a:xfrm rot="5400000">
              <a:off x="776305" y="3565846"/>
              <a:ext cx="236654" cy="22863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9" name="Rectangle 8"/>
            <p:cNvSpPr>
              <a:spLocks noChangeAspect="1"/>
            </p:cNvSpPr>
            <p:nvPr/>
          </p:nvSpPr>
          <p:spPr>
            <a:xfrm rot="5400000">
              <a:off x="472259" y="3565052"/>
              <a:ext cx="236654" cy="230218"/>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10" name="Oval 9"/>
            <p:cNvSpPr/>
            <p:nvPr/>
          </p:nvSpPr>
          <p:spPr>
            <a:xfrm>
              <a:off x="330996" y="3074233"/>
              <a:ext cx="1401946" cy="13373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11" name="Rectangle 10"/>
            <p:cNvSpPr>
              <a:spLocks noChangeAspect="1"/>
            </p:cNvSpPr>
            <p:nvPr/>
          </p:nvSpPr>
          <p:spPr>
            <a:xfrm rot="5400000">
              <a:off x="1385192" y="3565052"/>
              <a:ext cx="236654" cy="230217"/>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grpSp>
      <p:grpSp>
        <p:nvGrpSpPr>
          <p:cNvPr id="12" name="Group 6"/>
          <p:cNvGrpSpPr>
            <a:grpSpLocks/>
          </p:cNvGrpSpPr>
          <p:nvPr/>
        </p:nvGrpSpPr>
        <p:grpSpPr bwMode="auto">
          <a:xfrm>
            <a:off x="2420938" y="3098800"/>
            <a:ext cx="1371600" cy="1320800"/>
            <a:chOff x="2420714" y="3098217"/>
            <a:chExt cx="1371600" cy="1321480"/>
          </a:xfrm>
        </p:grpSpPr>
        <p:sp>
          <p:nvSpPr>
            <p:cNvPr id="13" name="Rectangle 12"/>
            <p:cNvSpPr>
              <a:spLocks noChangeAspect="1"/>
            </p:cNvSpPr>
            <p:nvPr/>
          </p:nvSpPr>
          <p:spPr>
            <a:xfrm rot="5400000">
              <a:off x="2988184" y="3626392"/>
              <a:ext cx="236660" cy="228600"/>
            </a:xfrm>
            <a:prstGeom prst="rect">
              <a:avLst/>
            </a:prstGeom>
            <a:solidFill>
              <a:schemeClr val="accent1">
                <a:lumMod val="40000"/>
                <a:lumOff val="6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sp>
          <p:nvSpPr>
            <p:cNvPr id="14" name="Oval 13"/>
            <p:cNvSpPr/>
            <p:nvPr/>
          </p:nvSpPr>
          <p:spPr>
            <a:xfrm>
              <a:off x="2420714" y="3098217"/>
              <a:ext cx="1371600" cy="132148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err="1">
                <a:solidFill>
                  <a:schemeClr val="tx1"/>
                </a:solidFill>
              </a:endParaRPr>
            </a:p>
          </p:txBody>
        </p:sp>
      </p:grpSp>
      <p:cxnSp>
        <p:nvCxnSpPr>
          <p:cNvPr id="15" name="Straight Arrow Connector 14"/>
          <p:cNvCxnSpPr/>
          <p:nvPr/>
        </p:nvCxnSpPr>
        <p:spPr>
          <a:xfrm flipH="1">
            <a:off x="1389063" y="2581275"/>
            <a:ext cx="585787" cy="493713"/>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119313" y="2568575"/>
            <a:ext cx="565150" cy="5794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7" name="Text Placeholder 2"/>
          <p:cNvSpPr txBox="1">
            <a:spLocks/>
          </p:cNvSpPr>
          <p:nvPr/>
        </p:nvSpPr>
        <p:spPr bwMode="auto">
          <a:xfrm>
            <a:off x="5616575" y="2162705"/>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3"/>
                </a:solidFill>
                <a:latin typeface="Orly's Font 2" pitchFamily="66" charset="0"/>
              </a:rPr>
              <a:t>23</a:t>
            </a:r>
            <a:endParaRPr lang="en-US" sz="2800" dirty="0">
              <a:solidFill>
                <a:schemeClr val="accent3"/>
              </a:solidFill>
              <a:latin typeface="Orly's Font 2" pitchFamily="66" charset="0"/>
            </a:endParaRPr>
          </a:p>
        </p:txBody>
      </p:sp>
      <p:sp>
        <p:nvSpPr>
          <p:cNvPr id="18" name="Text Placeholder 2"/>
          <p:cNvSpPr txBox="1">
            <a:spLocks/>
          </p:cNvSpPr>
          <p:nvPr/>
        </p:nvSpPr>
        <p:spPr bwMode="auto">
          <a:xfrm>
            <a:off x="6665913" y="3523193"/>
            <a:ext cx="2232025"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3</a:t>
            </a:r>
            <a:endParaRPr lang="en-US" sz="2800" dirty="0">
              <a:solidFill>
                <a:schemeClr val="accent5"/>
              </a:solidFill>
              <a:latin typeface="Orly's Font 2" pitchFamily="66" charset="0"/>
            </a:endParaRPr>
          </a:p>
        </p:txBody>
      </p:sp>
      <p:sp>
        <p:nvSpPr>
          <p:cNvPr id="19" name="Text Placeholder 2"/>
          <p:cNvSpPr txBox="1">
            <a:spLocks/>
          </p:cNvSpPr>
          <p:nvPr/>
        </p:nvSpPr>
        <p:spPr bwMode="auto">
          <a:xfrm>
            <a:off x="4973638" y="3523193"/>
            <a:ext cx="1257300" cy="523875"/>
          </a:xfrm>
          <a:prstGeom prst="rect">
            <a:avLst/>
          </a:prstGeom>
          <a:noFill/>
          <a:ln>
            <a:noFill/>
          </a:ln>
          <a:extLst/>
        </p:spPr>
        <p:txBody>
          <a:bodyPr>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defRPr/>
            </a:pPr>
            <a:r>
              <a:rPr lang="en-US" sz="2800" dirty="0" smtClean="0">
                <a:solidFill>
                  <a:schemeClr val="accent5"/>
                </a:solidFill>
                <a:latin typeface="Orly's Font 2" pitchFamily="66" charset="0"/>
              </a:rPr>
              <a:t>20</a:t>
            </a:r>
            <a:endParaRPr lang="en-US" sz="2800" dirty="0">
              <a:solidFill>
                <a:schemeClr val="accent5"/>
              </a:solidFill>
              <a:latin typeface="Orly's Font 2" pitchFamily="66" charset="0"/>
            </a:endParaRPr>
          </a:p>
        </p:txBody>
      </p:sp>
      <p:cxnSp>
        <p:nvCxnSpPr>
          <p:cNvPr id="20" name="Straight Arrow Connector 19"/>
          <p:cNvCxnSpPr/>
          <p:nvPr/>
        </p:nvCxnSpPr>
        <p:spPr>
          <a:xfrm flipH="1">
            <a:off x="5822950" y="2664355"/>
            <a:ext cx="842963" cy="8588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813550" y="2640543"/>
            <a:ext cx="838200" cy="94615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type="lt">
                                    <p:tmAbs val="80"/>
                                  </p:iterate>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iterate type="lt">
                                    <p:tmAbs val="80"/>
                                  </p:iterate>
                                  <p:childTnLst>
                                    <p:set>
                                      <p:cBhvr>
                                        <p:cTn id="43" dur="1" fill="hold">
                                          <p:stCondLst>
                                            <p:cond delay="0"/>
                                          </p:stCondLst>
                                        </p:cTn>
                                        <p:tgtEl>
                                          <p:spTgt spid="19"/>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41696" y="1461978"/>
            <a:ext cx="7086600" cy="656837"/>
            <a:chOff x="1009936" y="2686050"/>
            <a:chExt cx="7086600" cy="656837"/>
          </a:xfrm>
        </p:grpSpPr>
        <p:grpSp>
          <p:nvGrpSpPr>
            <p:cNvPr id="3" name="Group 2"/>
            <p:cNvGrpSpPr/>
            <p:nvPr/>
          </p:nvGrpSpPr>
          <p:grpSpPr>
            <a:xfrm>
              <a:off x="1009936" y="2686050"/>
              <a:ext cx="7086600" cy="252473"/>
              <a:chOff x="838200" y="3526308"/>
              <a:chExt cx="7086600" cy="252473"/>
            </a:xfrm>
          </p:grpSpPr>
          <p:grpSp>
            <p:nvGrpSpPr>
              <p:cNvPr id="8" name="Group 7"/>
              <p:cNvGrpSpPr/>
              <p:nvPr/>
            </p:nvGrpSpPr>
            <p:grpSpPr>
              <a:xfrm>
                <a:off x="838200" y="3577593"/>
                <a:ext cx="7086600" cy="134303"/>
                <a:chOff x="838200" y="3577593"/>
                <a:chExt cx="7086600" cy="134303"/>
              </a:xfrm>
            </p:grpSpPr>
            <p:sp>
              <p:nvSpPr>
                <p:cNvPr id="40" name="Oval 39"/>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1" name="Oval 40"/>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2" name="Oval 41"/>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3" name="Oval 42"/>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44" name="Straight Arrow Connector 43"/>
                <p:cNvCxnSpPr/>
                <p:nvPr/>
              </p:nvCxnSpPr>
              <p:spPr bwMode="auto">
                <a:xfrm>
                  <a:off x="838200" y="3641887"/>
                  <a:ext cx="708660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9" name="Straight Connector 8"/>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 name="TextBox 3"/>
            <p:cNvSpPr txBox="1"/>
            <p:nvPr/>
          </p:nvSpPr>
          <p:spPr>
            <a:xfrm>
              <a:off x="1516304" y="2939282"/>
              <a:ext cx="495036"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18</a:t>
              </a:r>
            </a:p>
          </p:txBody>
        </p:sp>
        <p:sp>
          <p:nvSpPr>
            <p:cNvPr id="5" name="TextBox 4"/>
            <p:cNvSpPr txBox="1"/>
            <p:nvPr/>
          </p:nvSpPr>
          <p:spPr>
            <a:xfrm>
              <a:off x="3374314" y="2942777"/>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28</a:t>
              </a:r>
            </a:p>
          </p:txBody>
        </p:sp>
        <p:sp>
          <p:nvSpPr>
            <p:cNvPr id="6" name="TextBox 5"/>
            <p:cNvSpPr txBox="1"/>
            <p:nvPr/>
          </p:nvSpPr>
          <p:spPr>
            <a:xfrm>
              <a:off x="5271719" y="2928564"/>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38</a:t>
              </a:r>
            </a:p>
          </p:txBody>
        </p:sp>
        <p:sp>
          <p:nvSpPr>
            <p:cNvPr id="7" name="TextBox 6"/>
            <p:cNvSpPr txBox="1"/>
            <p:nvPr/>
          </p:nvSpPr>
          <p:spPr>
            <a:xfrm>
              <a:off x="7270062" y="2914351"/>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48</a:t>
              </a:r>
            </a:p>
          </p:txBody>
        </p:sp>
      </p:grpSp>
      <p:sp>
        <p:nvSpPr>
          <p:cNvPr id="45" name="Text Placeholder 3"/>
          <p:cNvSpPr txBox="1">
            <a:spLocks/>
          </p:cNvSpPr>
          <p:nvPr/>
        </p:nvSpPr>
        <p:spPr bwMode="auto">
          <a:xfrm>
            <a:off x="285750" y="2228850"/>
            <a:ext cx="85725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The arrows at the ends of this number line show that the number line goes on forever in both directions. </a:t>
            </a:r>
            <a:endParaRPr lang="en-US" sz="2800" dirty="0">
              <a:solidFill>
                <a:schemeClr val="accent1"/>
              </a:solidFill>
              <a:latin typeface="Orly's Font 2" pitchFamily="66" charset="0"/>
            </a:endParaRPr>
          </a:p>
        </p:txBody>
      </p:sp>
      <p:sp>
        <p:nvSpPr>
          <p:cNvPr id="46" name="Rectangle 45"/>
          <p:cNvSpPr/>
          <p:nvPr/>
        </p:nvSpPr>
        <p:spPr>
          <a:xfrm>
            <a:off x="888584" y="1409010"/>
            <a:ext cx="379184" cy="408174"/>
          </a:xfrm>
          <a:prstGeom prst="rect">
            <a:avLst/>
          </a:prstGeom>
          <a:solidFill>
            <a:srgbClr val="00BCE4">
              <a:alpha val="50196"/>
            </a:srgb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
        <p:nvSpPr>
          <p:cNvPr id="47" name="Rectangle 46"/>
          <p:cNvSpPr/>
          <p:nvPr/>
        </p:nvSpPr>
        <p:spPr>
          <a:xfrm>
            <a:off x="7735891" y="1421034"/>
            <a:ext cx="379184" cy="408174"/>
          </a:xfrm>
          <a:prstGeom prst="rect">
            <a:avLst/>
          </a:prstGeom>
          <a:solidFill>
            <a:srgbClr val="00BCE4">
              <a:alpha val="50196"/>
            </a:srgb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Tree>
    <p:extLst>
      <p:ext uri="{BB962C8B-B14F-4D97-AF65-F5344CB8AC3E}">
        <p14:creationId xmlns:p14="http://schemas.microsoft.com/office/powerpoint/2010/main" val="1514619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animBg="1"/>
      <p:bldP spid="4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 Placeholder 3"/>
          <p:cNvSpPr txBox="1">
            <a:spLocks/>
          </p:cNvSpPr>
          <p:nvPr/>
        </p:nvSpPr>
        <p:spPr bwMode="auto">
          <a:xfrm>
            <a:off x="0" y="2072753"/>
            <a:ext cx="902969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Number lines can show any range of numbers. </a:t>
            </a:r>
            <a:endParaRPr lang="en-US" sz="2800" dirty="0">
              <a:solidFill>
                <a:schemeClr val="accent1"/>
              </a:solidFill>
              <a:latin typeface="Orly's Font 2" pitchFamily="66" charset="0"/>
            </a:endParaRPr>
          </a:p>
        </p:txBody>
      </p:sp>
      <p:grpSp>
        <p:nvGrpSpPr>
          <p:cNvPr id="2" name="Group 1"/>
          <p:cNvGrpSpPr/>
          <p:nvPr/>
        </p:nvGrpSpPr>
        <p:grpSpPr>
          <a:xfrm>
            <a:off x="933935" y="1289321"/>
            <a:ext cx="7086600" cy="656837"/>
            <a:chOff x="1009936" y="2686050"/>
            <a:chExt cx="7086600" cy="656837"/>
          </a:xfrm>
        </p:grpSpPr>
        <p:grpSp>
          <p:nvGrpSpPr>
            <p:cNvPr id="3" name="Group 2"/>
            <p:cNvGrpSpPr/>
            <p:nvPr/>
          </p:nvGrpSpPr>
          <p:grpSpPr>
            <a:xfrm>
              <a:off x="1009936" y="2686050"/>
              <a:ext cx="7086600" cy="252473"/>
              <a:chOff x="838200" y="3526308"/>
              <a:chExt cx="7086600" cy="252473"/>
            </a:xfrm>
          </p:grpSpPr>
          <p:grpSp>
            <p:nvGrpSpPr>
              <p:cNvPr id="8" name="Group 7"/>
              <p:cNvGrpSpPr/>
              <p:nvPr/>
            </p:nvGrpSpPr>
            <p:grpSpPr>
              <a:xfrm>
                <a:off x="838200" y="3577593"/>
                <a:ext cx="7086600" cy="134303"/>
                <a:chOff x="838200" y="3577593"/>
                <a:chExt cx="7086600" cy="134303"/>
              </a:xfrm>
            </p:grpSpPr>
            <p:sp>
              <p:nvSpPr>
                <p:cNvPr id="40" name="Oval 39"/>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1" name="Oval 40"/>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2" name="Oval 41"/>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3" name="Oval 42"/>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44" name="Straight Arrow Connector 43"/>
                <p:cNvCxnSpPr/>
                <p:nvPr/>
              </p:nvCxnSpPr>
              <p:spPr bwMode="auto">
                <a:xfrm>
                  <a:off x="838200" y="3641887"/>
                  <a:ext cx="7086600" cy="0"/>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cxnSp>
            <p:nvCxnSpPr>
              <p:cNvPr id="9" name="Straight Connector 8"/>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 name="TextBox 3"/>
            <p:cNvSpPr txBox="1"/>
            <p:nvPr/>
          </p:nvSpPr>
          <p:spPr>
            <a:xfrm>
              <a:off x="1516304" y="2939282"/>
              <a:ext cx="495036"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0</a:t>
              </a:r>
            </a:p>
          </p:txBody>
        </p:sp>
        <p:sp>
          <p:nvSpPr>
            <p:cNvPr id="5" name="TextBox 4"/>
            <p:cNvSpPr txBox="1"/>
            <p:nvPr/>
          </p:nvSpPr>
          <p:spPr>
            <a:xfrm>
              <a:off x="3374314" y="2942777"/>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10</a:t>
              </a:r>
            </a:p>
          </p:txBody>
        </p:sp>
        <p:sp>
          <p:nvSpPr>
            <p:cNvPr id="6" name="TextBox 5"/>
            <p:cNvSpPr txBox="1"/>
            <p:nvPr/>
          </p:nvSpPr>
          <p:spPr>
            <a:xfrm>
              <a:off x="5271719" y="2928564"/>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20</a:t>
              </a:r>
            </a:p>
          </p:txBody>
        </p:sp>
        <p:sp>
          <p:nvSpPr>
            <p:cNvPr id="7" name="TextBox 6"/>
            <p:cNvSpPr txBox="1"/>
            <p:nvPr/>
          </p:nvSpPr>
          <p:spPr>
            <a:xfrm>
              <a:off x="7270062" y="2914351"/>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30</a:t>
              </a:r>
            </a:p>
          </p:txBody>
        </p:sp>
      </p:grpSp>
      <p:grpSp>
        <p:nvGrpSpPr>
          <p:cNvPr id="46" name="Group 45"/>
          <p:cNvGrpSpPr/>
          <p:nvPr/>
        </p:nvGrpSpPr>
        <p:grpSpPr>
          <a:xfrm>
            <a:off x="931550" y="2903043"/>
            <a:ext cx="7086600" cy="699126"/>
            <a:chOff x="931550" y="2903043"/>
            <a:chExt cx="7086600" cy="699126"/>
          </a:xfrm>
        </p:grpSpPr>
        <p:grpSp>
          <p:nvGrpSpPr>
            <p:cNvPr id="93" name="Group 92"/>
            <p:cNvGrpSpPr/>
            <p:nvPr/>
          </p:nvGrpSpPr>
          <p:grpSpPr>
            <a:xfrm>
              <a:off x="931550" y="2903043"/>
              <a:ext cx="7086600" cy="670485"/>
              <a:chOff x="1009936" y="2672402"/>
              <a:chExt cx="7086600" cy="670485"/>
            </a:xfrm>
          </p:grpSpPr>
          <p:grpSp>
            <p:nvGrpSpPr>
              <p:cNvPr id="94" name="Group 93"/>
              <p:cNvGrpSpPr/>
              <p:nvPr/>
            </p:nvGrpSpPr>
            <p:grpSpPr>
              <a:xfrm>
                <a:off x="1009936" y="2672402"/>
                <a:ext cx="7086600" cy="266121"/>
                <a:chOff x="838200" y="3512660"/>
                <a:chExt cx="7086600" cy="266121"/>
              </a:xfrm>
            </p:grpSpPr>
            <p:grpSp>
              <p:nvGrpSpPr>
                <p:cNvPr id="99" name="Group 98"/>
                <p:cNvGrpSpPr/>
                <p:nvPr/>
              </p:nvGrpSpPr>
              <p:grpSpPr>
                <a:xfrm>
                  <a:off x="838200" y="3577593"/>
                  <a:ext cx="7086600" cy="134303"/>
                  <a:chOff x="838200" y="3577593"/>
                  <a:chExt cx="7086600" cy="134303"/>
                </a:xfrm>
              </p:grpSpPr>
              <p:sp>
                <p:nvSpPr>
                  <p:cNvPr id="131" name="Oval 130"/>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32" name="Oval 131"/>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33" name="Oval 132"/>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34" name="Oval 133"/>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135" name="Straight Arrow Connector 134"/>
                  <p:cNvCxnSpPr/>
                  <p:nvPr/>
                </p:nvCxnSpPr>
                <p:spPr bwMode="auto">
                  <a:xfrm>
                    <a:off x="838200" y="3641887"/>
                    <a:ext cx="7086600" cy="0"/>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cxnSp>
              <p:nvCxnSpPr>
                <p:cNvPr id="100" name="Straight Connector 99"/>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bwMode="auto">
                <a:xfrm>
                  <a:off x="2114754" y="351266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6" name="TextBox 95"/>
              <p:cNvSpPr txBox="1"/>
              <p:nvPr/>
            </p:nvSpPr>
            <p:spPr>
              <a:xfrm>
                <a:off x="3374314" y="2942777"/>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25</a:t>
                </a:r>
              </a:p>
            </p:txBody>
          </p:sp>
          <p:sp>
            <p:nvSpPr>
              <p:cNvPr id="97" name="TextBox 96"/>
              <p:cNvSpPr txBox="1"/>
              <p:nvPr/>
            </p:nvSpPr>
            <p:spPr>
              <a:xfrm>
                <a:off x="5287756" y="2928564"/>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35</a:t>
                </a:r>
              </a:p>
            </p:txBody>
          </p:sp>
          <p:sp>
            <p:nvSpPr>
              <p:cNvPr id="98" name="TextBox 97"/>
              <p:cNvSpPr txBox="1"/>
              <p:nvPr/>
            </p:nvSpPr>
            <p:spPr>
              <a:xfrm>
                <a:off x="7270062" y="2914351"/>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45</a:t>
                </a:r>
              </a:p>
            </p:txBody>
          </p:sp>
        </p:grpSp>
        <p:sp>
          <p:nvSpPr>
            <p:cNvPr id="181" name="TextBox 180"/>
            <p:cNvSpPr txBox="1"/>
            <p:nvPr/>
          </p:nvSpPr>
          <p:spPr>
            <a:xfrm>
              <a:off x="1377611" y="3202059"/>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15</a:t>
              </a:r>
            </a:p>
          </p:txBody>
        </p:sp>
      </p:grpSp>
      <p:grpSp>
        <p:nvGrpSpPr>
          <p:cNvPr id="47" name="Group 46"/>
          <p:cNvGrpSpPr/>
          <p:nvPr/>
        </p:nvGrpSpPr>
        <p:grpSpPr>
          <a:xfrm>
            <a:off x="931550" y="3893674"/>
            <a:ext cx="7086600" cy="720766"/>
            <a:chOff x="931550" y="3893674"/>
            <a:chExt cx="7086600" cy="720766"/>
          </a:xfrm>
        </p:grpSpPr>
        <p:grpSp>
          <p:nvGrpSpPr>
            <p:cNvPr id="137" name="Group 136"/>
            <p:cNvGrpSpPr/>
            <p:nvPr/>
          </p:nvGrpSpPr>
          <p:grpSpPr>
            <a:xfrm>
              <a:off x="931550" y="3893674"/>
              <a:ext cx="7086600" cy="670485"/>
              <a:chOff x="1009936" y="2672402"/>
              <a:chExt cx="7086600" cy="670485"/>
            </a:xfrm>
          </p:grpSpPr>
          <p:grpSp>
            <p:nvGrpSpPr>
              <p:cNvPr id="138" name="Group 137"/>
              <p:cNvGrpSpPr/>
              <p:nvPr/>
            </p:nvGrpSpPr>
            <p:grpSpPr>
              <a:xfrm>
                <a:off x="1009936" y="2672402"/>
                <a:ext cx="7086600" cy="266121"/>
                <a:chOff x="838200" y="3512660"/>
                <a:chExt cx="7086600" cy="266121"/>
              </a:xfrm>
            </p:grpSpPr>
            <p:grpSp>
              <p:nvGrpSpPr>
                <p:cNvPr id="142" name="Group 141"/>
                <p:cNvGrpSpPr/>
                <p:nvPr/>
              </p:nvGrpSpPr>
              <p:grpSpPr>
                <a:xfrm>
                  <a:off x="838200" y="3577593"/>
                  <a:ext cx="7086600" cy="134303"/>
                  <a:chOff x="838200" y="3577593"/>
                  <a:chExt cx="7086600" cy="134303"/>
                </a:xfrm>
              </p:grpSpPr>
              <p:sp>
                <p:nvSpPr>
                  <p:cNvPr id="174" name="Oval 173"/>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75" name="Oval 174"/>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76" name="Oval 175"/>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177" name="Oval 176"/>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178" name="Straight Arrow Connector 177"/>
                  <p:cNvCxnSpPr/>
                  <p:nvPr/>
                </p:nvCxnSpPr>
                <p:spPr bwMode="auto">
                  <a:xfrm>
                    <a:off x="838200" y="3641887"/>
                    <a:ext cx="7086600" cy="0"/>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cxnSp>
              <p:nvCxnSpPr>
                <p:cNvPr id="143" name="Straight Connector 142"/>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bwMode="auto">
                <a:xfrm>
                  <a:off x="2114754" y="3512660"/>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9" name="TextBox 138"/>
              <p:cNvSpPr txBox="1"/>
              <p:nvPr/>
            </p:nvSpPr>
            <p:spPr>
              <a:xfrm>
                <a:off x="3374314" y="2942777"/>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66</a:t>
                </a:r>
              </a:p>
            </p:txBody>
          </p:sp>
          <p:sp>
            <p:nvSpPr>
              <p:cNvPr id="140" name="TextBox 139"/>
              <p:cNvSpPr txBox="1"/>
              <p:nvPr/>
            </p:nvSpPr>
            <p:spPr>
              <a:xfrm>
                <a:off x="5287756" y="2928564"/>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76</a:t>
                </a:r>
              </a:p>
            </p:txBody>
          </p:sp>
          <p:sp>
            <p:nvSpPr>
              <p:cNvPr id="141" name="TextBox 140"/>
              <p:cNvSpPr txBox="1"/>
              <p:nvPr/>
            </p:nvSpPr>
            <p:spPr>
              <a:xfrm>
                <a:off x="7270062" y="2914351"/>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86</a:t>
                </a:r>
              </a:p>
            </p:txBody>
          </p:sp>
        </p:grpSp>
        <p:sp>
          <p:nvSpPr>
            <p:cNvPr id="182" name="TextBox 181"/>
            <p:cNvSpPr txBox="1"/>
            <p:nvPr/>
          </p:nvSpPr>
          <p:spPr>
            <a:xfrm>
              <a:off x="1393208" y="4214330"/>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56</a:t>
              </a:r>
            </a:p>
          </p:txBody>
        </p:sp>
      </p:grpSp>
    </p:spTree>
    <p:extLst>
      <p:ext uri="{BB962C8B-B14F-4D97-AF65-F5344CB8AC3E}">
        <p14:creationId xmlns:p14="http://schemas.microsoft.com/office/powerpoint/2010/main" val="374210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010944" y="2847685"/>
            <a:ext cx="7086600" cy="656837"/>
            <a:chOff x="1009936" y="2686050"/>
            <a:chExt cx="7086600" cy="656837"/>
          </a:xfrm>
        </p:grpSpPr>
        <p:grpSp>
          <p:nvGrpSpPr>
            <p:cNvPr id="8" name="Group 7"/>
            <p:cNvGrpSpPr/>
            <p:nvPr/>
          </p:nvGrpSpPr>
          <p:grpSpPr>
            <a:xfrm>
              <a:off x="1009936" y="2686050"/>
              <a:ext cx="7086600" cy="252473"/>
              <a:chOff x="838200" y="3526308"/>
              <a:chExt cx="7086600" cy="252473"/>
            </a:xfrm>
          </p:grpSpPr>
          <p:grpSp>
            <p:nvGrpSpPr>
              <p:cNvPr id="13" name="Group 12"/>
              <p:cNvGrpSpPr/>
              <p:nvPr/>
            </p:nvGrpSpPr>
            <p:grpSpPr>
              <a:xfrm>
                <a:off x="838200" y="3577593"/>
                <a:ext cx="7086600" cy="134303"/>
                <a:chOff x="838200" y="3577593"/>
                <a:chExt cx="7086600" cy="134303"/>
              </a:xfrm>
            </p:grpSpPr>
            <p:sp>
              <p:nvSpPr>
                <p:cNvPr id="45" name="Oval 44"/>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6" name="Oval 45"/>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7" name="Oval 46"/>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48" name="Oval 47"/>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49" name="Straight Arrow Connector 48"/>
                <p:cNvCxnSpPr/>
                <p:nvPr/>
              </p:nvCxnSpPr>
              <p:spPr bwMode="auto">
                <a:xfrm>
                  <a:off x="838200" y="3641887"/>
                  <a:ext cx="708660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14" name="Straight Connector 13"/>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1420767" y="2939282"/>
              <a:ext cx="57468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30</a:t>
              </a:r>
            </a:p>
          </p:txBody>
        </p:sp>
        <p:sp>
          <p:nvSpPr>
            <p:cNvPr id="10" name="TextBox 9"/>
            <p:cNvSpPr txBox="1"/>
            <p:nvPr/>
          </p:nvSpPr>
          <p:spPr>
            <a:xfrm>
              <a:off x="3401610" y="2942777"/>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40</a:t>
              </a:r>
            </a:p>
          </p:txBody>
        </p:sp>
        <p:sp>
          <p:nvSpPr>
            <p:cNvPr id="11" name="TextBox 10"/>
            <p:cNvSpPr txBox="1"/>
            <p:nvPr/>
          </p:nvSpPr>
          <p:spPr>
            <a:xfrm>
              <a:off x="5271719" y="2928564"/>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50</a:t>
              </a:r>
            </a:p>
          </p:txBody>
        </p:sp>
        <p:sp>
          <p:nvSpPr>
            <p:cNvPr id="12" name="TextBox 11"/>
            <p:cNvSpPr txBox="1"/>
            <p:nvPr/>
          </p:nvSpPr>
          <p:spPr>
            <a:xfrm>
              <a:off x="7270062" y="2914351"/>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60</a:t>
              </a:r>
            </a:p>
          </p:txBody>
        </p:sp>
      </p:grpSp>
      <p:sp>
        <p:nvSpPr>
          <p:cNvPr id="50" name="Text Placeholder 3"/>
          <p:cNvSpPr txBox="1">
            <a:spLocks/>
          </p:cNvSpPr>
          <p:nvPr/>
        </p:nvSpPr>
        <p:spPr bwMode="auto">
          <a:xfrm>
            <a:off x="1620369" y="1012494"/>
            <a:ext cx="591080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There are many ways you can count on a number line.</a:t>
            </a:r>
            <a:endParaRPr lang="en-US" sz="2800" dirty="0">
              <a:solidFill>
                <a:schemeClr val="accent1"/>
              </a:solidFill>
              <a:latin typeface="Orly's Font 2" pitchFamily="66" charset="0"/>
            </a:endParaRPr>
          </a:p>
        </p:txBody>
      </p:sp>
      <p:sp>
        <p:nvSpPr>
          <p:cNvPr id="53" name="Curved Down Arrow 52"/>
          <p:cNvSpPr/>
          <p:nvPr/>
        </p:nvSpPr>
        <p:spPr>
          <a:xfrm>
            <a:off x="1856118" y="2477511"/>
            <a:ext cx="280683"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4" name="Curved Down Arrow 53"/>
          <p:cNvSpPr/>
          <p:nvPr/>
        </p:nvSpPr>
        <p:spPr>
          <a:xfrm>
            <a:off x="3589746" y="2530692"/>
            <a:ext cx="519996"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5" name="Curved Down Arrow 54"/>
          <p:cNvSpPr/>
          <p:nvPr/>
        </p:nvSpPr>
        <p:spPr>
          <a:xfrm>
            <a:off x="6534985" y="2503538"/>
            <a:ext cx="1038417" cy="373993"/>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 name="Curved Down Arrow 55"/>
          <p:cNvSpPr/>
          <p:nvPr/>
        </p:nvSpPr>
        <p:spPr>
          <a:xfrm>
            <a:off x="3656005" y="2537253"/>
            <a:ext cx="2023582" cy="411392"/>
          </a:xfrm>
          <a:prstGeom prst="curvedDownArrow">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lef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wipe(left)">
                                      <p:cBhvr>
                                        <p:cTn id="20" dur="500"/>
                                        <p:tgtEl>
                                          <p:spTgt spid="54"/>
                                        </p:tgtEl>
                                      </p:cBhvr>
                                    </p:animEffect>
                                  </p:childTnLst>
                                </p:cTn>
                              </p:par>
                            </p:childTnLst>
                          </p:cTn>
                        </p:par>
                        <p:par>
                          <p:cTn id="21" fill="hold">
                            <p:stCondLst>
                              <p:cond delay="500"/>
                            </p:stCondLst>
                            <p:childTnLst>
                              <p:par>
                                <p:cTn id="22" presetID="10" presetClass="exit" presetSubtype="0" fill="hold" grpId="1" nodeType="afterEffect">
                                  <p:stCondLst>
                                    <p:cond delay="0"/>
                                  </p:stCondLst>
                                  <p:childTnLst>
                                    <p:animEffect transition="out" filter="fade">
                                      <p:cBhvr>
                                        <p:cTn id="23" dur="500"/>
                                        <p:tgtEl>
                                          <p:spTgt spid="53"/>
                                        </p:tgtEl>
                                      </p:cBhvr>
                                    </p:animEffect>
                                    <p:set>
                                      <p:cBhvr>
                                        <p:cTn id="24" dur="1" fill="hold">
                                          <p:stCondLst>
                                            <p:cond delay="499"/>
                                          </p:stCondLst>
                                        </p:cTn>
                                        <p:tgtEl>
                                          <p:spTgt spid="5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wipe(left)">
                                      <p:cBhvr>
                                        <p:cTn id="29" dur="500"/>
                                        <p:tgtEl>
                                          <p:spTgt spid="55"/>
                                        </p:tgtEl>
                                      </p:cBhvr>
                                    </p:animEffect>
                                  </p:childTnLst>
                                </p:cTn>
                              </p:par>
                            </p:childTnLst>
                          </p:cTn>
                        </p:par>
                        <p:par>
                          <p:cTn id="30" fill="hold">
                            <p:stCondLst>
                              <p:cond delay="500"/>
                            </p:stCondLst>
                            <p:childTnLst>
                              <p:par>
                                <p:cTn id="31" presetID="10" presetClass="exit" presetSubtype="0" fill="hold" grpId="1" nodeType="afterEffect">
                                  <p:stCondLst>
                                    <p:cond delay="0"/>
                                  </p:stCondLst>
                                  <p:childTnLst>
                                    <p:animEffect transition="out" filter="fade">
                                      <p:cBhvr>
                                        <p:cTn id="32" dur="500"/>
                                        <p:tgtEl>
                                          <p:spTgt spid="54"/>
                                        </p:tgtEl>
                                      </p:cBhvr>
                                    </p:animEffect>
                                    <p:set>
                                      <p:cBhvr>
                                        <p:cTn id="33" dur="1" fill="hold">
                                          <p:stCondLst>
                                            <p:cond delay="499"/>
                                          </p:stCondLst>
                                        </p:cTn>
                                        <p:tgtEl>
                                          <p:spTgt spid="54"/>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wipe(left)">
                                      <p:cBhvr>
                                        <p:cTn id="38" dur="500"/>
                                        <p:tgtEl>
                                          <p:spTgt spid="56"/>
                                        </p:tgtEl>
                                      </p:cBhvr>
                                    </p:animEffect>
                                  </p:childTnLst>
                                </p:cTn>
                              </p:par>
                            </p:childTnLst>
                          </p:cTn>
                        </p:par>
                        <p:par>
                          <p:cTn id="39" fill="hold">
                            <p:stCondLst>
                              <p:cond delay="500"/>
                            </p:stCondLst>
                            <p:childTnLst>
                              <p:par>
                                <p:cTn id="40" presetID="10" presetClass="exit" presetSubtype="0" fill="hold" grpId="1" nodeType="afterEffect">
                                  <p:stCondLst>
                                    <p:cond delay="0"/>
                                  </p:stCondLst>
                                  <p:childTnLst>
                                    <p:animEffect transition="out" filter="fade">
                                      <p:cBhvr>
                                        <p:cTn id="41" dur="500"/>
                                        <p:tgtEl>
                                          <p:spTgt spid="55"/>
                                        </p:tgtEl>
                                      </p:cBhvr>
                                    </p:animEffect>
                                    <p:set>
                                      <p:cBhvr>
                                        <p:cTn id="42" dur="1" fill="hold">
                                          <p:stCondLst>
                                            <p:cond delay="499"/>
                                          </p:stCondLst>
                                        </p:cTn>
                                        <p:tgtEl>
                                          <p:spTgt spid="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3" grpId="0" animBg="1"/>
      <p:bldP spid="53" grpId="1" animBg="1"/>
      <p:bldP spid="54" grpId="0" animBg="1"/>
      <p:bldP spid="54" grpId="1" animBg="1"/>
      <p:bldP spid="55" grpId="0" animBg="1"/>
      <p:bldP spid="55" grpId="1" animBg="1"/>
      <p:bldP spid="5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00752" y="1411599"/>
            <a:ext cx="73339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Here is an example of a number line.</a:t>
            </a:r>
            <a:endParaRPr lang="en-US" sz="2800" dirty="0">
              <a:solidFill>
                <a:schemeClr val="accent1"/>
              </a:solidFill>
              <a:latin typeface="Orly's Font 2" pitchFamily="66" charset="0"/>
            </a:endParaRPr>
          </a:p>
        </p:txBody>
      </p:sp>
      <p:grpSp>
        <p:nvGrpSpPr>
          <p:cNvPr id="4" name="Group 3"/>
          <p:cNvGrpSpPr/>
          <p:nvPr/>
        </p:nvGrpSpPr>
        <p:grpSpPr>
          <a:xfrm>
            <a:off x="941696" y="2343150"/>
            <a:ext cx="7086600" cy="656837"/>
            <a:chOff x="1009936" y="2686050"/>
            <a:chExt cx="7086600" cy="656837"/>
          </a:xfrm>
        </p:grpSpPr>
        <p:grpSp>
          <p:nvGrpSpPr>
            <p:cNvPr id="35" name="Group 34"/>
            <p:cNvGrpSpPr/>
            <p:nvPr/>
          </p:nvGrpSpPr>
          <p:grpSpPr>
            <a:xfrm>
              <a:off x="1009936" y="2686050"/>
              <a:ext cx="7086600" cy="252473"/>
              <a:chOff x="838200" y="3526308"/>
              <a:chExt cx="7086600" cy="252473"/>
            </a:xfrm>
          </p:grpSpPr>
          <p:grpSp>
            <p:nvGrpSpPr>
              <p:cNvPr id="36" name="Group 35"/>
              <p:cNvGrpSpPr/>
              <p:nvPr/>
            </p:nvGrpSpPr>
            <p:grpSpPr>
              <a:xfrm>
                <a:off x="838200" y="3577593"/>
                <a:ext cx="7086600" cy="134303"/>
                <a:chOff x="838200" y="3577593"/>
                <a:chExt cx="7086600" cy="134303"/>
              </a:xfrm>
            </p:grpSpPr>
            <p:sp>
              <p:nvSpPr>
                <p:cNvPr id="68" name="Oval 67"/>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69" name="Oval 68"/>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70" name="Oval 69"/>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71" name="Oval 70"/>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72" name="Straight Arrow Connector 71"/>
                <p:cNvCxnSpPr/>
                <p:nvPr/>
              </p:nvCxnSpPr>
              <p:spPr bwMode="auto">
                <a:xfrm>
                  <a:off x="838200" y="3641887"/>
                  <a:ext cx="708660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37" name="Straight Connector 36"/>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extBox 1"/>
            <p:cNvSpPr txBox="1"/>
            <p:nvPr/>
          </p:nvSpPr>
          <p:spPr>
            <a:xfrm>
              <a:off x="1516304" y="2939282"/>
              <a:ext cx="312772"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0</a:t>
              </a:r>
            </a:p>
          </p:txBody>
        </p:sp>
        <p:sp>
          <p:nvSpPr>
            <p:cNvPr id="74" name="TextBox 73"/>
            <p:cNvSpPr txBox="1"/>
            <p:nvPr/>
          </p:nvSpPr>
          <p:spPr>
            <a:xfrm>
              <a:off x="3374314" y="2942777"/>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10</a:t>
              </a:r>
            </a:p>
          </p:txBody>
        </p:sp>
        <p:sp>
          <p:nvSpPr>
            <p:cNvPr id="79" name="TextBox 78"/>
            <p:cNvSpPr txBox="1"/>
            <p:nvPr/>
          </p:nvSpPr>
          <p:spPr>
            <a:xfrm>
              <a:off x="5271719" y="2928564"/>
              <a:ext cx="56136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2</a:t>
              </a:r>
              <a:r>
                <a:rPr lang="en-US" sz="2000" dirty="0">
                  <a:latin typeface="Orly's Font 2" pitchFamily="66" charset="0"/>
                  <a:ea typeface="Verdana" pitchFamily="34" charset="0"/>
                  <a:cs typeface="Verdana" pitchFamily="34" charset="0"/>
                </a:rPr>
                <a:t>0</a:t>
              </a:r>
              <a:endParaRPr lang="en-US" sz="2000" dirty="0" smtClean="0">
                <a:latin typeface="Orly's Font 2" pitchFamily="66" charset="0"/>
                <a:ea typeface="Verdana" pitchFamily="34" charset="0"/>
                <a:cs typeface="Verdana" pitchFamily="34" charset="0"/>
              </a:endParaRPr>
            </a:p>
          </p:txBody>
        </p:sp>
        <p:sp>
          <p:nvSpPr>
            <p:cNvPr id="80" name="TextBox 79"/>
            <p:cNvSpPr txBox="1"/>
            <p:nvPr/>
          </p:nvSpPr>
          <p:spPr>
            <a:xfrm>
              <a:off x="7270062" y="2914351"/>
              <a:ext cx="561365" cy="400110"/>
            </a:xfrm>
            <a:prstGeom prst="rect">
              <a:avLst/>
            </a:prstGeom>
            <a:noFill/>
          </p:spPr>
          <p:txBody>
            <a:bodyPr wrap="square" rtlCol="0">
              <a:spAutoFit/>
            </a:bodyPr>
            <a:lstStyle/>
            <a:p>
              <a:r>
                <a:rPr lang="en-US" sz="2000" dirty="0">
                  <a:latin typeface="Orly's Font 2" pitchFamily="66" charset="0"/>
                  <a:ea typeface="Verdana" pitchFamily="34" charset="0"/>
                  <a:cs typeface="Verdana" pitchFamily="34" charset="0"/>
                </a:rPr>
                <a:t>3</a:t>
              </a:r>
              <a:r>
                <a:rPr lang="en-US" sz="2000" dirty="0" smtClean="0">
                  <a:latin typeface="Orly's Font 2" pitchFamily="66" charset="0"/>
                  <a:ea typeface="Verdana" pitchFamily="34" charset="0"/>
                  <a:cs typeface="Verdana" pitchFamily="34" charset="0"/>
                </a:rPr>
                <a:t>0</a:t>
              </a:r>
            </a:p>
          </p:txBody>
        </p:sp>
      </p:grpSp>
      <p:grpSp>
        <p:nvGrpSpPr>
          <p:cNvPr id="6" name="Group 5"/>
          <p:cNvGrpSpPr/>
          <p:nvPr/>
        </p:nvGrpSpPr>
        <p:grpSpPr>
          <a:xfrm>
            <a:off x="1774208" y="3486150"/>
            <a:ext cx="5486400" cy="695069"/>
            <a:chOff x="1842448" y="3765942"/>
            <a:chExt cx="5486400" cy="695069"/>
          </a:xfrm>
        </p:grpSpPr>
        <p:grpSp>
          <p:nvGrpSpPr>
            <p:cNvPr id="81" name="Group 80"/>
            <p:cNvGrpSpPr>
              <a:grpSpLocks noChangeAspect="1"/>
            </p:cNvGrpSpPr>
            <p:nvPr/>
          </p:nvGrpSpPr>
          <p:grpSpPr>
            <a:xfrm>
              <a:off x="1842448" y="3765942"/>
              <a:ext cx="5486400" cy="252473"/>
              <a:chOff x="699448" y="4319701"/>
              <a:chExt cx="5486400" cy="252473"/>
            </a:xfrm>
          </p:grpSpPr>
          <p:grpSp>
            <p:nvGrpSpPr>
              <p:cNvPr id="82" name="Group 81"/>
              <p:cNvGrpSpPr/>
              <p:nvPr/>
            </p:nvGrpSpPr>
            <p:grpSpPr>
              <a:xfrm>
                <a:off x="699448" y="4376486"/>
                <a:ext cx="5486400" cy="130889"/>
                <a:chOff x="1461448" y="4376486"/>
                <a:chExt cx="5486400" cy="130889"/>
              </a:xfrm>
            </p:grpSpPr>
            <p:cxnSp>
              <p:nvCxnSpPr>
                <p:cNvPr id="94" name="Straight Arrow Connector 93"/>
                <p:cNvCxnSpPr/>
                <p:nvPr/>
              </p:nvCxnSpPr>
              <p:spPr bwMode="auto">
                <a:xfrm>
                  <a:off x="1461448" y="4428336"/>
                  <a:ext cx="548640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5" name="Oval 94"/>
                <p:cNvSpPr/>
                <p:nvPr/>
              </p:nvSpPr>
              <p:spPr bwMode="auto">
                <a:xfrm>
                  <a:off x="2155096" y="4376486"/>
                  <a:ext cx="118872" cy="122873"/>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96" name="Oval 95"/>
                <p:cNvSpPr/>
                <p:nvPr/>
              </p:nvSpPr>
              <p:spPr bwMode="auto">
                <a:xfrm>
                  <a:off x="6233800" y="4384502"/>
                  <a:ext cx="118872" cy="122873"/>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grpSp>
          <p:cxnSp>
            <p:nvCxnSpPr>
              <p:cNvPr id="83" name="Straight Connector 82"/>
              <p:cNvCxnSpPr/>
              <p:nvPr/>
            </p:nvCxnSpPr>
            <p:spPr bwMode="auto">
              <a:xfrm>
                <a:off x="146163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bwMode="auto">
              <a:xfrm>
                <a:off x="186859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bwMode="auto">
              <a:xfrm>
                <a:off x="227555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bwMode="auto">
              <a:xfrm>
                <a:off x="268251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bwMode="auto">
              <a:xfrm>
                <a:off x="5531236"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bwMode="auto">
              <a:xfrm>
                <a:off x="308947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bwMode="auto">
              <a:xfrm>
                <a:off x="349643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bwMode="auto">
              <a:xfrm>
                <a:off x="390339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bwMode="auto">
              <a:xfrm>
                <a:off x="431035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bwMode="auto">
              <a:xfrm>
                <a:off x="471731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bwMode="auto">
              <a:xfrm>
                <a:off x="5124273" y="4319701"/>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2372216" y="4060901"/>
              <a:ext cx="4642679" cy="400110"/>
              <a:chOff x="2372216" y="4060901"/>
              <a:chExt cx="4642679" cy="400110"/>
            </a:xfrm>
          </p:grpSpPr>
          <p:sp>
            <p:nvSpPr>
              <p:cNvPr id="98" name="TextBox 97"/>
              <p:cNvSpPr txBox="1"/>
              <p:nvPr/>
            </p:nvSpPr>
            <p:spPr>
              <a:xfrm>
                <a:off x="2372216"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10</a:t>
                </a:r>
              </a:p>
            </p:txBody>
          </p:sp>
          <p:sp>
            <p:nvSpPr>
              <p:cNvPr id="108" name="TextBox 107"/>
              <p:cNvSpPr txBox="1"/>
              <p:nvPr/>
            </p:nvSpPr>
            <p:spPr>
              <a:xfrm>
                <a:off x="2779270"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11</a:t>
                </a:r>
              </a:p>
            </p:txBody>
          </p:sp>
          <p:sp>
            <p:nvSpPr>
              <p:cNvPr id="110" name="TextBox 109"/>
              <p:cNvSpPr txBox="1"/>
              <p:nvPr/>
            </p:nvSpPr>
            <p:spPr>
              <a:xfrm>
                <a:off x="3186324"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12</a:t>
                </a:r>
              </a:p>
            </p:txBody>
          </p:sp>
          <p:sp>
            <p:nvSpPr>
              <p:cNvPr id="111" name="TextBox 110"/>
              <p:cNvSpPr txBox="1"/>
              <p:nvPr/>
            </p:nvSpPr>
            <p:spPr>
              <a:xfrm>
                <a:off x="3593378"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13</a:t>
                </a:r>
              </a:p>
            </p:txBody>
          </p:sp>
          <p:sp>
            <p:nvSpPr>
              <p:cNvPr id="112" name="TextBox 111"/>
              <p:cNvSpPr txBox="1"/>
              <p:nvPr/>
            </p:nvSpPr>
            <p:spPr>
              <a:xfrm>
                <a:off x="4000432"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14</a:t>
                </a:r>
              </a:p>
            </p:txBody>
          </p:sp>
          <p:sp>
            <p:nvSpPr>
              <p:cNvPr id="113" name="TextBox 112"/>
              <p:cNvSpPr txBox="1"/>
              <p:nvPr/>
            </p:nvSpPr>
            <p:spPr>
              <a:xfrm>
                <a:off x="4407486"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15</a:t>
                </a:r>
              </a:p>
            </p:txBody>
          </p:sp>
          <p:sp>
            <p:nvSpPr>
              <p:cNvPr id="114" name="TextBox 113"/>
              <p:cNvSpPr txBox="1"/>
              <p:nvPr/>
            </p:nvSpPr>
            <p:spPr>
              <a:xfrm>
                <a:off x="4814540"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16</a:t>
                </a:r>
              </a:p>
            </p:txBody>
          </p:sp>
          <p:sp>
            <p:nvSpPr>
              <p:cNvPr id="115" name="TextBox 114"/>
              <p:cNvSpPr txBox="1"/>
              <p:nvPr/>
            </p:nvSpPr>
            <p:spPr>
              <a:xfrm>
                <a:off x="5221594"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17</a:t>
                </a:r>
              </a:p>
            </p:txBody>
          </p:sp>
          <p:sp>
            <p:nvSpPr>
              <p:cNvPr id="116" name="TextBox 115"/>
              <p:cNvSpPr txBox="1"/>
              <p:nvPr/>
            </p:nvSpPr>
            <p:spPr>
              <a:xfrm>
                <a:off x="5628648"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18</a:t>
                </a:r>
              </a:p>
            </p:txBody>
          </p:sp>
          <p:sp>
            <p:nvSpPr>
              <p:cNvPr id="117" name="TextBox 116"/>
              <p:cNvSpPr txBox="1"/>
              <p:nvPr/>
            </p:nvSpPr>
            <p:spPr>
              <a:xfrm>
                <a:off x="6035702" y="4060901"/>
                <a:ext cx="572135" cy="400110"/>
              </a:xfrm>
              <a:prstGeom prst="rect">
                <a:avLst/>
              </a:prstGeom>
              <a:noFill/>
            </p:spPr>
            <p:txBody>
              <a:bodyPr wrap="square" rtlCol="0">
                <a:spAutoFit/>
              </a:bodyPr>
              <a:lstStyle/>
              <a:p>
                <a:r>
                  <a:rPr lang="en-US" sz="2000" dirty="0" smtClean="0">
                    <a:latin typeface="Orly's Font 2" pitchFamily="66" charset="0"/>
                    <a:ea typeface="Verdana" pitchFamily="34" charset="0"/>
                    <a:cs typeface="Verdana" pitchFamily="34" charset="0"/>
                  </a:rPr>
                  <a:t>19</a:t>
                </a:r>
              </a:p>
            </p:txBody>
          </p:sp>
          <p:sp>
            <p:nvSpPr>
              <p:cNvPr id="118" name="TextBox 117"/>
              <p:cNvSpPr txBox="1"/>
              <p:nvPr/>
            </p:nvSpPr>
            <p:spPr>
              <a:xfrm>
                <a:off x="6442760" y="4060901"/>
                <a:ext cx="572135" cy="400110"/>
              </a:xfrm>
              <a:prstGeom prst="rect">
                <a:avLst/>
              </a:prstGeom>
              <a:noFill/>
            </p:spPr>
            <p:txBody>
              <a:bodyPr wrap="square" rtlCol="0">
                <a:spAutoFit/>
              </a:bodyPr>
              <a:lstStyle/>
              <a:p>
                <a:r>
                  <a:rPr lang="en-US" sz="2000" dirty="0">
                    <a:latin typeface="Orly's Font 2" pitchFamily="66" charset="0"/>
                    <a:ea typeface="Verdana" pitchFamily="34" charset="0"/>
                    <a:cs typeface="Verdana" pitchFamily="34" charset="0"/>
                  </a:rPr>
                  <a:t>2</a:t>
                </a:r>
                <a:r>
                  <a:rPr lang="en-US" sz="2000" dirty="0" smtClean="0">
                    <a:latin typeface="Orly's Font 2" pitchFamily="66" charset="0"/>
                    <a:ea typeface="Verdana" pitchFamily="34" charset="0"/>
                    <a:cs typeface="Verdana" pitchFamily="34" charset="0"/>
                  </a:rPr>
                  <a:t>0</a:t>
                </a:r>
              </a:p>
            </p:txBody>
          </p:sp>
        </p:grpSp>
      </p:grpSp>
      <p:sp>
        <p:nvSpPr>
          <p:cNvPr id="7" name="Rectangle 6"/>
          <p:cNvSpPr/>
          <p:nvPr/>
        </p:nvSpPr>
        <p:spPr>
          <a:xfrm>
            <a:off x="1435968" y="2589293"/>
            <a:ext cx="379184" cy="408174"/>
          </a:xfrm>
          <a:prstGeom prst="rect">
            <a:avLst/>
          </a:prstGeom>
          <a:solidFill>
            <a:srgbClr val="00BCE4">
              <a:alpha val="50196"/>
            </a:srgb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
        <p:nvSpPr>
          <p:cNvPr id="119" name="Rectangle 118"/>
          <p:cNvSpPr/>
          <p:nvPr/>
        </p:nvSpPr>
        <p:spPr>
          <a:xfrm>
            <a:off x="3331353" y="2578502"/>
            <a:ext cx="417102" cy="408174"/>
          </a:xfrm>
          <a:prstGeom prst="rect">
            <a:avLst/>
          </a:prstGeom>
          <a:solidFill>
            <a:srgbClr val="00BCE4">
              <a:alpha val="50196"/>
            </a:srgb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
        <p:nvSpPr>
          <p:cNvPr id="120" name="Rectangle 119"/>
          <p:cNvSpPr/>
          <p:nvPr/>
        </p:nvSpPr>
        <p:spPr>
          <a:xfrm>
            <a:off x="5256469" y="2568683"/>
            <a:ext cx="423014" cy="423361"/>
          </a:xfrm>
          <a:prstGeom prst="rect">
            <a:avLst/>
          </a:prstGeom>
          <a:solidFill>
            <a:srgbClr val="00BCE4">
              <a:alpha val="50196"/>
            </a:srgb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cxnSp>
        <p:nvCxnSpPr>
          <p:cNvPr id="122" name="Straight Arrow Connector 121"/>
          <p:cNvCxnSpPr/>
          <p:nvPr/>
        </p:nvCxnSpPr>
        <p:spPr>
          <a:xfrm>
            <a:off x="3763018" y="3134101"/>
            <a:ext cx="393755" cy="373862"/>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a:off x="4218259" y="3100888"/>
            <a:ext cx="400178" cy="427586"/>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97" name="Rectangle 96"/>
          <p:cNvSpPr/>
          <p:nvPr/>
        </p:nvSpPr>
        <p:spPr>
          <a:xfrm>
            <a:off x="7273953" y="2568327"/>
            <a:ext cx="417102" cy="408174"/>
          </a:xfrm>
          <a:prstGeom prst="rect">
            <a:avLst/>
          </a:prstGeom>
          <a:solidFill>
            <a:srgbClr val="00BCE4">
              <a:alpha val="50196"/>
            </a:srgb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
        <p:nvSpPr>
          <p:cNvPr id="99" name="Rectangle 98"/>
          <p:cNvSpPr/>
          <p:nvPr/>
        </p:nvSpPr>
        <p:spPr>
          <a:xfrm>
            <a:off x="4178603" y="3514960"/>
            <a:ext cx="379184" cy="230404"/>
          </a:xfrm>
          <a:prstGeom prst="rect">
            <a:avLst/>
          </a:prstGeom>
          <a:solidFill>
            <a:srgbClr val="00BCE4">
              <a:alpha val="50196"/>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sp>
        <p:nvSpPr>
          <p:cNvPr id="100" name="Rectangle 99"/>
          <p:cNvSpPr/>
          <p:nvPr/>
        </p:nvSpPr>
        <p:spPr>
          <a:xfrm>
            <a:off x="3635261" y="2343527"/>
            <a:ext cx="1817808" cy="252096"/>
          </a:xfrm>
          <a:prstGeom prst="rect">
            <a:avLst/>
          </a:prstGeom>
          <a:solidFill>
            <a:schemeClr val="accent5">
              <a:alpha val="50196"/>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latin typeface="Orly's Font 2" pitchFamily="66" charset="0"/>
            </a:endParaRPr>
          </a:p>
        </p:txBody>
      </p:sp>
      <p:cxnSp>
        <p:nvCxnSpPr>
          <p:cNvPr id="101" name="Straight Arrow Connector 100"/>
          <p:cNvCxnSpPr>
            <a:endCxn id="95" idx="0"/>
          </p:cNvCxnSpPr>
          <p:nvPr/>
        </p:nvCxnSpPr>
        <p:spPr>
          <a:xfrm flipH="1">
            <a:off x="2527292" y="2523023"/>
            <a:ext cx="1105052" cy="1019912"/>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a:endCxn id="96" idx="0"/>
          </p:cNvCxnSpPr>
          <p:nvPr/>
        </p:nvCxnSpPr>
        <p:spPr>
          <a:xfrm>
            <a:off x="5486341" y="2486536"/>
            <a:ext cx="1119655" cy="1064415"/>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9"/>
                                        </p:tgtEl>
                                        <p:attrNameLst>
                                          <p:attrName>style.visibility</p:attrName>
                                        </p:attrNameLst>
                                      </p:cBhvr>
                                      <p:to>
                                        <p:strVal val="visible"/>
                                      </p:to>
                                    </p:set>
                                    <p:animEffect transition="in" filter="fade">
                                      <p:cBhvr>
                                        <p:cTn id="21" dur="500"/>
                                        <p:tgtEl>
                                          <p:spTgt spid="11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0"/>
                                        </p:tgtEl>
                                        <p:attrNameLst>
                                          <p:attrName>style.visibility</p:attrName>
                                        </p:attrNameLst>
                                      </p:cBhvr>
                                      <p:to>
                                        <p:strVal val="visible"/>
                                      </p:to>
                                    </p:set>
                                    <p:animEffect transition="in" filter="fade">
                                      <p:cBhvr>
                                        <p:cTn id="26" dur="500"/>
                                        <p:tgtEl>
                                          <p:spTgt spid="12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fade">
                                      <p:cBhvr>
                                        <p:cTn id="31" dur="500"/>
                                        <p:tgtEl>
                                          <p:spTgt spid="9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97"/>
                                        </p:tgtEl>
                                      </p:cBhvr>
                                    </p:animEffect>
                                    <p:set>
                                      <p:cBhvr>
                                        <p:cTn id="39" dur="1" fill="hold">
                                          <p:stCondLst>
                                            <p:cond delay="499"/>
                                          </p:stCondLst>
                                        </p:cTn>
                                        <p:tgtEl>
                                          <p:spTgt spid="97"/>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00"/>
                                        </p:tgtEl>
                                        <p:attrNameLst>
                                          <p:attrName>style.visibility</p:attrName>
                                        </p:attrNameLst>
                                      </p:cBhvr>
                                      <p:to>
                                        <p:strVal val="visible"/>
                                      </p:to>
                                    </p:set>
                                    <p:animEffect transition="in" filter="wipe(left)">
                                      <p:cBhvr>
                                        <p:cTn id="44" dur="500"/>
                                        <p:tgtEl>
                                          <p:spTgt spid="100"/>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01"/>
                                        </p:tgtEl>
                                        <p:attrNameLst>
                                          <p:attrName>style.visibility</p:attrName>
                                        </p:attrNameLst>
                                      </p:cBhvr>
                                      <p:to>
                                        <p:strVal val="visible"/>
                                      </p:to>
                                    </p:set>
                                    <p:animEffect transition="in" filter="fade">
                                      <p:cBhvr>
                                        <p:cTn id="49" dur="500"/>
                                        <p:tgtEl>
                                          <p:spTgt spid="101"/>
                                        </p:tgtEl>
                                      </p:cBhvr>
                                    </p:animEffect>
                                  </p:childTnLst>
                                </p:cTn>
                              </p:par>
                              <p:par>
                                <p:cTn id="50" presetID="10" presetClass="entr" presetSubtype="0" fill="hold" nodeType="withEffect">
                                  <p:stCondLst>
                                    <p:cond delay="0"/>
                                  </p:stCondLst>
                                  <p:childTnLst>
                                    <p:set>
                                      <p:cBhvr>
                                        <p:cTn id="51" dur="1" fill="hold">
                                          <p:stCondLst>
                                            <p:cond delay="0"/>
                                          </p:stCondLst>
                                        </p:cTn>
                                        <p:tgtEl>
                                          <p:spTgt spid="102"/>
                                        </p:tgtEl>
                                        <p:attrNameLst>
                                          <p:attrName>style.visibility</p:attrName>
                                        </p:attrNameLst>
                                      </p:cBhvr>
                                      <p:to>
                                        <p:strVal val="visible"/>
                                      </p:to>
                                    </p:set>
                                    <p:animEffect transition="in" filter="fade">
                                      <p:cBhvr>
                                        <p:cTn id="52" dur="500"/>
                                        <p:tgtEl>
                                          <p:spTgt spid="102"/>
                                        </p:tgtEl>
                                      </p:cBhvr>
                                    </p:animEffect>
                                  </p:childTnLst>
                                </p:cTn>
                              </p:par>
                              <p:par>
                                <p:cTn id="53" presetID="10" presetClass="entr" presetSubtype="0" fill="hold"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22"/>
                                        </p:tgtEl>
                                        <p:attrNameLst>
                                          <p:attrName>style.visibility</p:attrName>
                                        </p:attrNameLst>
                                      </p:cBhvr>
                                      <p:to>
                                        <p:strVal val="visible"/>
                                      </p:to>
                                    </p:set>
                                    <p:animEffect transition="in" filter="fade">
                                      <p:cBhvr>
                                        <p:cTn id="60" dur="500"/>
                                        <p:tgtEl>
                                          <p:spTgt spid="122"/>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124"/>
                                        </p:tgtEl>
                                        <p:attrNameLst>
                                          <p:attrName>style.visibility</p:attrName>
                                        </p:attrNameLst>
                                      </p:cBhvr>
                                      <p:to>
                                        <p:strVal val="visible"/>
                                      </p:to>
                                    </p:set>
                                    <p:animEffect transition="in" filter="fade">
                                      <p:cBhvr>
                                        <p:cTn id="65" dur="500"/>
                                        <p:tgtEl>
                                          <p:spTgt spid="124"/>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wipe(left)">
                                      <p:cBhvr>
                                        <p:cTn id="7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P spid="7" grpId="1" animBg="1"/>
      <p:bldP spid="119" grpId="0" animBg="1"/>
      <p:bldP spid="120" grpId="0" animBg="1"/>
      <p:bldP spid="97" grpId="0" animBg="1"/>
      <p:bldP spid="97" grpId="1" animBg="1"/>
      <p:bldP spid="99" grpId="0" animBg="1"/>
      <p:bldP spid="10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txBox="1">
            <a:spLocks/>
          </p:cNvSpPr>
          <p:nvPr/>
        </p:nvSpPr>
        <p:spPr bwMode="auto">
          <a:xfrm>
            <a:off x="1449211" y="1177970"/>
            <a:ext cx="624557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1"/>
                </a:solidFill>
                <a:latin typeface="Orly's Font 2" pitchFamily="66" charset="0"/>
              </a:rPr>
              <a:t>Numbers </a:t>
            </a:r>
            <a:r>
              <a:rPr lang="en-US" sz="2800" dirty="0" smtClean="0">
                <a:solidFill>
                  <a:schemeClr val="accent3"/>
                </a:solidFill>
                <a:latin typeface="Orly's Font 2" pitchFamily="66" charset="0"/>
              </a:rPr>
              <a:t>increase</a:t>
            </a:r>
            <a:r>
              <a:rPr lang="en-US" sz="2800" dirty="0" smtClean="0">
                <a:solidFill>
                  <a:schemeClr val="accent1"/>
                </a:solidFill>
                <a:latin typeface="Orly's Font 2" pitchFamily="66" charset="0"/>
              </a:rPr>
              <a:t> as you move right on the number line.</a:t>
            </a:r>
            <a:endParaRPr lang="en-US" sz="2800" dirty="0">
              <a:solidFill>
                <a:schemeClr val="accent1"/>
              </a:solidFill>
              <a:latin typeface="Orly's Font 2" pitchFamily="66" charset="0"/>
            </a:endParaRPr>
          </a:p>
        </p:txBody>
      </p:sp>
      <p:grpSp>
        <p:nvGrpSpPr>
          <p:cNvPr id="25" name="Group 24"/>
          <p:cNvGrpSpPr/>
          <p:nvPr/>
        </p:nvGrpSpPr>
        <p:grpSpPr>
          <a:xfrm>
            <a:off x="1015624" y="2379876"/>
            <a:ext cx="7086600" cy="252473"/>
            <a:chOff x="838200" y="3526308"/>
            <a:chExt cx="7086600" cy="252473"/>
          </a:xfrm>
        </p:grpSpPr>
        <p:grpSp>
          <p:nvGrpSpPr>
            <p:cNvPr id="26" name="Group 25"/>
            <p:cNvGrpSpPr/>
            <p:nvPr/>
          </p:nvGrpSpPr>
          <p:grpSpPr>
            <a:xfrm>
              <a:off x="838200" y="3577593"/>
              <a:ext cx="7086600" cy="134303"/>
              <a:chOff x="838200" y="3577593"/>
              <a:chExt cx="7086600" cy="134303"/>
            </a:xfrm>
          </p:grpSpPr>
          <p:sp>
            <p:nvSpPr>
              <p:cNvPr id="58" name="Oval 57"/>
              <p:cNvSpPr/>
              <p:nvPr/>
            </p:nvSpPr>
            <p:spPr bwMode="auto">
              <a:xfrm>
                <a:off x="1465263" y="3577593"/>
                <a:ext cx="117475"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59" name="Oval 58"/>
              <p:cNvSpPr/>
              <p:nvPr/>
            </p:nvSpPr>
            <p:spPr bwMode="auto">
              <a:xfrm>
                <a:off x="7297610" y="3583308"/>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60" name="Oval 59"/>
              <p:cNvSpPr/>
              <p:nvPr/>
            </p:nvSpPr>
            <p:spPr bwMode="auto">
              <a:xfrm>
                <a:off x="5322723" y="3583308"/>
                <a:ext cx="115887"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sp>
            <p:nvSpPr>
              <p:cNvPr id="61" name="Oval 60"/>
              <p:cNvSpPr/>
              <p:nvPr/>
            </p:nvSpPr>
            <p:spPr bwMode="auto">
              <a:xfrm>
                <a:off x="3412960" y="3577593"/>
                <a:ext cx="115888" cy="128588"/>
              </a:xfrm>
              <a:prstGeom prst="ellipse">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solidFill>
                  <a:ea typeface="MS PGothic" pitchFamily="34" charset="-128"/>
                </a:endParaRPr>
              </a:p>
            </p:txBody>
          </p:sp>
          <p:cxnSp>
            <p:nvCxnSpPr>
              <p:cNvPr id="62" name="Straight Arrow Connector 61"/>
              <p:cNvCxnSpPr/>
              <p:nvPr/>
            </p:nvCxnSpPr>
            <p:spPr bwMode="auto">
              <a:xfrm>
                <a:off x="838200" y="3641887"/>
                <a:ext cx="7086600"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27" name="Straight Connector 26"/>
            <p:cNvCxnSpPr/>
            <p:nvPr/>
          </p:nvCxnSpPr>
          <p:spPr bwMode="auto">
            <a:xfrm>
              <a:off x="152825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a:off x="172375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a:off x="191925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211475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a:off x="348326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a:off x="231025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250575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270125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289675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a:off x="309225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328776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a:off x="539670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a:off x="559220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578770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a:off x="598320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a:off x="735171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a:off x="6178707"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a:off x="637420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a:off x="656970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676521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696071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715621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3669078"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a:off x="3864579"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auto">
            <a:xfrm>
              <a:off x="4060080"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a:off x="4255581"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auto">
            <a:xfrm>
              <a:off x="4451082"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auto">
            <a:xfrm>
              <a:off x="4646583"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auto">
            <a:xfrm>
              <a:off x="4842084"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a:off x="5037585"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5233086" y="3526308"/>
              <a:ext cx="0" cy="252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 name="Straight Arrow Connector 2"/>
          <p:cNvCxnSpPr/>
          <p:nvPr/>
        </p:nvCxnSpPr>
        <p:spPr>
          <a:xfrm>
            <a:off x="1143000" y="2374800"/>
            <a:ext cx="6959224" cy="0"/>
          </a:xfrm>
          <a:prstGeom prst="straightConnector1">
            <a:avLst/>
          </a:prstGeom>
          <a:ln w="762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63" name="Text Placeholder 3"/>
          <p:cNvSpPr txBox="1">
            <a:spLocks/>
          </p:cNvSpPr>
          <p:nvPr/>
        </p:nvSpPr>
        <p:spPr bwMode="auto">
          <a:xfrm>
            <a:off x="1585929" y="3028950"/>
            <a:ext cx="624557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Numbers </a:t>
            </a:r>
            <a:r>
              <a:rPr lang="en-US" sz="2800" dirty="0" smtClean="0">
                <a:solidFill>
                  <a:schemeClr val="accent3"/>
                </a:solidFill>
                <a:latin typeface="Orly's Font 2" pitchFamily="66" charset="0"/>
              </a:rPr>
              <a:t>decrease</a:t>
            </a:r>
            <a:r>
              <a:rPr lang="en-US" sz="2800" dirty="0" smtClean="0">
                <a:solidFill>
                  <a:schemeClr val="accent5"/>
                </a:solidFill>
                <a:latin typeface="Orly's Font 2" pitchFamily="66" charset="0"/>
              </a:rPr>
              <a:t> as you move left on the number line.</a:t>
            </a:r>
            <a:endParaRPr lang="en-US" sz="2800" dirty="0">
              <a:solidFill>
                <a:schemeClr val="accent5"/>
              </a:solidFill>
              <a:latin typeface="Orly's Font 2" pitchFamily="66" charset="0"/>
            </a:endParaRPr>
          </a:p>
        </p:txBody>
      </p:sp>
      <p:cxnSp>
        <p:nvCxnSpPr>
          <p:cNvPr id="64" name="Straight Arrow Connector 63"/>
          <p:cNvCxnSpPr/>
          <p:nvPr/>
        </p:nvCxnSpPr>
        <p:spPr>
          <a:xfrm flipH="1" flipV="1">
            <a:off x="1015624" y="2632349"/>
            <a:ext cx="7035571" cy="28911"/>
          </a:xfrm>
          <a:prstGeom prst="straightConnector1">
            <a:avLst/>
          </a:prstGeom>
          <a:ln w="762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3865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3">
                                            <p:txEl>
                                              <p:pRg st="0" end="0"/>
                                            </p:txEl>
                                          </p:spTgt>
                                        </p:tgtEl>
                                        <p:attrNameLst>
                                          <p:attrName>style.visibility</p:attrName>
                                        </p:attrNameLst>
                                      </p:cBhvr>
                                      <p:to>
                                        <p:strVal val="visible"/>
                                      </p:to>
                                    </p:set>
                                    <p:animEffect transition="in" filter="fade">
                                      <p:cBhvr>
                                        <p:cTn id="26" dur="500"/>
                                        <p:tgtEl>
                                          <p:spTgt spid="63">
                                            <p:txEl>
                                              <p:pRg st="0" end="0"/>
                                            </p:txEl>
                                          </p:spTgt>
                                        </p:tgtEl>
                                      </p:cBhvr>
                                    </p:animEffect>
                                  </p:childTnLst>
                                </p:cTn>
                              </p:par>
                            </p:childTnLst>
                          </p:cTn>
                        </p:par>
                        <p:par>
                          <p:cTn id="27" fill="hold">
                            <p:stCondLst>
                              <p:cond delay="500"/>
                            </p:stCondLst>
                            <p:childTnLst>
                              <p:par>
                                <p:cTn id="28" presetID="22" presetClass="entr" presetSubtype="2" fill="hold" nodeType="after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wipe(right)">
                                      <p:cBhvr>
                                        <p:cTn id="30" dur="1000"/>
                                        <p:tgtEl>
                                          <p:spTgt spid="6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64"/>
                                        </p:tgtEl>
                                      </p:cBhvr>
                                    </p:animEffect>
                                    <p:set>
                                      <p:cBhvr>
                                        <p:cTn id="35" dur="1" fill="hold">
                                          <p:stCondLst>
                                            <p:cond delay="499"/>
                                          </p:stCondLst>
                                        </p:cTn>
                                        <p:tgtEl>
                                          <p:spTgt spid="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441846" y="971550"/>
            <a:ext cx="83439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Amanda hula hoops 40 times. She then hula hoops 15 more times. How many total times does she hula hoop?</a:t>
            </a:r>
          </a:p>
        </p:txBody>
      </p:sp>
      <p:pic>
        <p:nvPicPr>
          <p:cNvPr id="4" name="Picture 3"/>
          <p:cNvPicPr>
            <a:picLocks noChangeAspect="1"/>
          </p:cNvPicPr>
          <p:nvPr/>
        </p:nvPicPr>
        <p:blipFill rotWithShape="1">
          <a:blip r:embed="rId3">
            <a:extLst>
              <a:ext uri="{BEBA8EAE-BF5A-486C-A8C5-ECC9F3942E4B}">
                <a14:imgProps xmlns:a14="http://schemas.microsoft.com/office/drawing/2010/main">
                  <a14:imgLayer r:embed="rId4">
                    <a14:imgEffect>
                      <a14:backgroundRemoval t="12696" b="81450" l="31234" r="60800"/>
                    </a14:imgEffect>
                  </a14:imgLayer>
                </a14:imgProps>
              </a:ext>
              <a:ext uri="{28A0092B-C50C-407E-A947-70E740481C1C}">
                <a14:useLocalDpi xmlns:a14="http://schemas.microsoft.com/office/drawing/2010/main" val="0"/>
              </a:ext>
            </a:extLst>
          </a:blip>
          <a:srcRect l="27538" t="4101" r="35504" b="9956"/>
          <a:stretch/>
        </p:blipFill>
        <p:spPr>
          <a:xfrm>
            <a:off x="3398603" y="2114550"/>
            <a:ext cx="2498630" cy="2917867"/>
          </a:xfrm>
          <a:prstGeom prst="rect">
            <a:avLst/>
          </a:prstGeom>
        </p:spPr>
      </p:pic>
    </p:spTree>
    <p:extLst>
      <p:ext uri="{BB962C8B-B14F-4D97-AF65-F5344CB8AC3E}">
        <p14:creationId xmlns:p14="http://schemas.microsoft.com/office/powerpoint/2010/main" val="2225787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7493</TotalTime>
  <Words>890</Words>
  <Application>Microsoft Office PowerPoint</Application>
  <PresentationFormat>On-screen Show (16:9)</PresentationFormat>
  <Paragraphs>108</Paragraphs>
  <Slides>13</Slides>
  <Notes>13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Arial</vt:lpstr>
      <vt:lpstr>Orly's Font 2</vt:lpstr>
      <vt:lpstr>Courier New</vt:lpstr>
      <vt:lpstr>MS PGothic</vt:lpstr>
      <vt:lpstr>Wingdings</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344</cp:revision>
  <dcterms:created xsi:type="dcterms:W3CDTF">2011-06-12T17:04:43Z</dcterms:created>
  <dcterms:modified xsi:type="dcterms:W3CDTF">2015-06-07T13:46:53Z</dcterms:modified>
</cp:coreProperties>
</file>